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1" r:id="rId3"/>
    <p:sldId id="272" r:id="rId4"/>
    <p:sldId id="258" r:id="rId5"/>
    <p:sldId id="273" r:id="rId6"/>
    <p:sldId id="262" r:id="rId7"/>
    <p:sldId id="274" r:id="rId8"/>
    <p:sldId id="263" r:id="rId9"/>
    <p:sldId id="289" r:id="rId10"/>
    <p:sldId id="290" r:id="rId11"/>
    <p:sldId id="291" r:id="rId12"/>
    <p:sldId id="301" r:id="rId13"/>
    <p:sldId id="293" r:id="rId14"/>
    <p:sldId id="297" r:id="rId15"/>
    <p:sldId id="271" r:id="rId16"/>
    <p:sldId id="260" r:id="rId17"/>
    <p:sldId id="294" r:id="rId18"/>
    <p:sldId id="302" r:id="rId19"/>
    <p:sldId id="295" r:id="rId20"/>
    <p:sldId id="298" r:id="rId21"/>
    <p:sldId id="296" r:id="rId22"/>
    <p:sldId id="288" r:id="rId23"/>
    <p:sldId id="287" r:id="rId24"/>
    <p:sldId id="299"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4AF37"/>
    <a:srgbClr val="F8FFFF"/>
    <a:srgbClr val="0E253D"/>
    <a:srgbClr val="CADBED"/>
    <a:srgbClr val="F7E607"/>
    <a:srgbClr val="A6B3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889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143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889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889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889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889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889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889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0"/>
    <p:restoredTop sz="82893"/>
  </p:normalViewPr>
  <p:slideViewPr>
    <p:cSldViewPr snapToGrid="0" snapToObjects="1">
      <p:cViewPr>
        <p:scale>
          <a:sx n="43" d="100"/>
          <a:sy n="43" d="100"/>
        </p:scale>
        <p:origin x="352" y="360"/>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C19438-4029-6148-991B-1B922B01E6FA}" type="doc">
      <dgm:prSet loTypeId="urn:microsoft.com/office/officeart/2005/8/layout/hChevron3" loCatId="" qsTypeId="urn:microsoft.com/office/officeart/2005/8/quickstyle/simple4" qsCatId="simple" csTypeId="urn:microsoft.com/office/officeart/2005/8/colors/accent1_2" csCatId="accent1" phldr="1"/>
      <dgm:spPr/>
    </dgm:pt>
    <dgm:pt modelId="{0CFE5552-6F78-4E48-8B5C-868896D359E1}">
      <dgm:prSet phldrT="[Text]" custT="1"/>
      <dgm:spPr/>
      <dgm:t>
        <a:bodyPr/>
        <a:lstStyle/>
        <a:p>
          <a:r>
            <a:rPr lang="en-US" altLang="zh-CN" sz="2400" smtClean="0">
              <a:solidFill>
                <a:srgbClr val="0E253D"/>
              </a:solidFill>
              <a:latin typeface="Helvetica" charset="0"/>
              <a:ea typeface="Helvetica" charset="0"/>
              <a:cs typeface="Helvetica" charset="0"/>
            </a:rPr>
            <a:t>Load</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the</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data</a:t>
          </a:r>
          <a:endParaRPr lang="en-US" sz="2400" dirty="0">
            <a:solidFill>
              <a:srgbClr val="0E253D"/>
            </a:solidFill>
            <a:latin typeface="Helvetica" charset="0"/>
            <a:ea typeface="Helvetica" charset="0"/>
            <a:cs typeface="Helvetica" charset="0"/>
          </a:endParaRPr>
        </a:p>
      </dgm:t>
    </dgm:pt>
    <dgm:pt modelId="{1D2DA77A-2392-C745-9157-AA33DF24F3F8}" type="parTrans" cxnId="{6D1ABF16-81E0-434B-86B9-69E5C93FAC4D}">
      <dgm:prSet/>
      <dgm:spPr/>
      <dgm:t>
        <a:bodyPr/>
        <a:lstStyle/>
        <a:p>
          <a:endParaRPr lang="en-US" sz="2400">
            <a:solidFill>
              <a:srgbClr val="0E253D"/>
            </a:solidFill>
            <a:latin typeface="Helvetica" charset="0"/>
            <a:ea typeface="Helvetica" charset="0"/>
            <a:cs typeface="Helvetica" charset="0"/>
          </a:endParaRPr>
        </a:p>
      </dgm:t>
    </dgm:pt>
    <dgm:pt modelId="{0BC319D6-6F21-344D-A201-D7A530F0AE84}" type="sibTrans" cxnId="{6D1ABF16-81E0-434B-86B9-69E5C93FAC4D}">
      <dgm:prSet/>
      <dgm:spPr/>
      <dgm:t>
        <a:bodyPr/>
        <a:lstStyle/>
        <a:p>
          <a:endParaRPr lang="en-US" sz="2400">
            <a:solidFill>
              <a:srgbClr val="0E253D"/>
            </a:solidFill>
            <a:latin typeface="Helvetica" charset="0"/>
            <a:ea typeface="Helvetica" charset="0"/>
            <a:cs typeface="Helvetica" charset="0"/>
          </a:endParaRPr>
        </a:p>
      </dgm:t>
    </dgm:pt>
    <dgm:pt modelId="{8FFF4F6B-3F11-8C44-9533-61F184631FFE}">
      <dgm:prSet phldrT="[Text]" custT="1"/>
      <dgm:spPr/>
      <dgm:t>
        <a:bodyPr/>
        <a:lstStyle/>
        <a:p>
          <a:r>
            <a:rPr lang="en-US" altLang="zh-CN" sz="2400" smtClean="0">
              <a:solidFill>
                <a:srgbClr val="0E253D"/>
              </a:solidFill>
              <a:latin typeface="Helvetica" charset="0"/>
              <a:ea typeface="Helvetica" charset="0"/>
              <a:cs typeface="Helvetica" charset="0"/>
            </a:rPr>
            <a:t>Split</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the</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data</a:t>
          </a:r>
          <a:r>
            <a:rPr lang="zh-CN" altLang="en-US" sz="2400" smtClean="0">
              <a:solidFill>
                <a:srgbClr val="0E253D"/>
              </a:solidFill>
              <a:latin typeface="Helvetica" charset="0"/>
              <a:ea typeface="Helvetica" charset="0"/>
              <a:cs typeface="Helvetica" charset="0"/>
            </a:rPr>
            <a:t/>
          </a:r>
          <a:br>
            <a:rPr lang="zh-CN" altLang="en-US" sz="2400" smtClean="0">
              <a:solidFill>
                <a:srgbClr val="0E253D"/>
              </a:solidFill>
              <a:latin typeface="Helvetica" charset="0"/>
              <a:ea typeface="Helvetica" charset="0"/>
              <a:cs typeface="Helvetica" charset="0"/>
            </a:rPr>
          </a:br>
          <a:r>
            <a:rPr lang="en-US" altLang="zh-CN" sz="2400" smtClean="0">
              <a:solidFill>
                <a:srgbClr val="0E253D"/>
              </a:solidFill>
              <a:latin typeface="Helvetica" charset="0"/>
              <a:ea typeface="Helvetica" charset="0"/>
              <a:cs typeface="Helvetica" charset="0"/>
            </a:rPr>
            <a:t>(training</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test)</a:t>
          </a:r>
          <a:endParaRPr lang="en-US" sz="2400" dirty="0">
            <a:solidFill>
              <a:srgbClr val="0E253D"/>
            </a:solidFill>
            <a:latin typeface="Helvetica" charset="0"/>
            <a:ea typeface="Helvetica" charset="0"/>
            <a:cs typeface="Helvetica" charset="0"/>
          </a:endParaRPr>
        </a:p>
      </dgm:t>
    </dgm:pt>
    <dgm:pt modelId="{E649B9E6-F6CD-8C41-9AAB-835B9510304F}" type="parTrans" cxnId="{0D1AD7F5-7922-E24D-810A-EED914C46BFC}">
      <dgm:prSet/>
      <dgm:spPr/>
      <dgm:t>
        <a:bodyPr/>
        <a:lstStyle/>
        <a:p>
          <a:endParaRPr lang="en-US" sz="2400">
            <a:solidFill>
              <a:srgbClr val="0E253D"/>
            </a:solidFill>
            <a:latin typeface="Helvetica" charset="0"/>
            <a:ea typeface="Helvetica" charset="0"/>
            <a:cs typeface="Helvetica" charset="0"/>
          </a:endParaRPr>
        </a:p>
      </dgm:t>
    </dgm:pt>
    <dgm:pt modelId="{353E68B5-2C0C-6246-BBC8-EAE0C66D1EBC}" type="sibTrans" cxnId="{0D1AD7F5-7922-E24D-810A-EED914C46BFC}">
      <dgm:prSet/>
      <dgm:spPr/>
      <dgm:t>
        <a:bodyPr/>
        <a:lstStyle/>
        <a:p>
          <a:endParaRPr lang="en-US" sz="2400">
            <a:solidFill>
              <a:srgbClr val="0E253D"/>
            </a:solidFill>
            <a:latin typeface="Helvetica" charset="0"/>
            <a:ea typeface="Helvetica" charset="0"/>
            <a:cs typeface="Helvetica" charset="0"/>
          </a:endParaRPr>
        </a:p>
      </dgm:t>
    </dgm:pt>
    <dgm:pt modelId="{FE46FFF4-1049-9444-9E64-8D2A350586C9}">
      <dgm:prSet phldrT="[Text]" custT="1"/>
      <dgm:spPr/>
      <dgm:t>
        <a:bodyPr/>
        <a:lstStyle/>
        <a:p>
          <a:r>
            <a:rPr lang="en-US" altLang="zh-CN" sz="2400" smtClean="0">
              <a:solidFill>
                <a:srgbClr val="0E253D"/>
              </a:solidFill>
              <a:latin typeface="Helvetica" charset="0"/>
              <a:ea typeface="Helvetica" charset="0"/>
              <a:cs typeface="Helvetica" charset="0"/>
            </a:rPr>
            <a:t>Find</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the</a:t>
          </a:r>
          <a:r>
            <a:rPr lang="zh-CN" altLang="en-US" sz="2400" smtClean="0">
              <a:solidFill>
                <a:srgbClr val="0E253D"/>
              </a:solidFill>
              <a:latin typeface="Helvetica" charset="0"/>
              <a:ea typeface="Helvetica" charset="0"/>
              <a:cs typeface="Helvetica" charset="0"/>
            </a:rPr>
            <a:t> </a:t>
          </a:r>
          <a:r>
            <a:rPr lang="en-US" altLang="zh-CN" sz="2400" smtClean="0">
              <a:solidFill>
                <a:srgbClr val="0E253D"/>
              </a:solidFill>
              <a:latin typeface="Helvetica" charset="0"/>
              <a:ea typeface="Helvetica" charset="0"/>
              <a:cs typeface="Helvetica" charset="0"/>
            </a:rPr>
            <a:t>Parameter</a:t>
          </a:r>
          <a:endParaRPr lang="en-US" sz="2400" dirty="0">
            <a:solidFill>
              <a:srgbClr val="0E253D"/>
            </a:solidFill>
            <a:latin typeface="Helvetica" charset="0"/>
            <a:ea typeface="Helvetica" charset="0"/>
            <a:cs typeface="Helvetica" charset="0"/>
          </a:endParaRPr>
        </a:p>
      </dgm:t>
    </dgm:pt>
    <dgm:pt modelId="{9FD40662-B618-CE46-8B29-347D5058220E}" type="parTrans" cxnId="{FE348A3A-F177-E841-83D8-3EB3CECC3395}">
      <dgm:prSet/>
      <dgm:spPr/>
      <dgm:t>
        <a:bodyPr/>
        <a:lstStyle/>
        <a:p>
          <a:endParaRPr lang="en-US" sz="2400">
            <a:solidFill>
              <a:srgbClr val="0E253D"/>
            </a:solidFill>
            <a:latin typeface="Helvetica" charset="0"/>
            <a:ea typeface="Helvetica" charset="0"/>
            <a:cs typeface="Helvetica" charset="0"/>
          </a:endParaRPr>
        </a:p>
      </dgm:t>
    </dgm:pt>
    <dgm:pt modelId="{2003649C-94EE-6D43-9373-4010D780C71E}" type="sibTrans" cxnId="{FE348A3A-F177-E841-83D8-3EB3CECC3395}">
      <dgm:prSet/>
      <dgm:spPr/>
      <dgm:t>
        <a:bodyPr/>
        <a:lstStyle/>
        <a:p>
          <a:endParaRPr lang="en-US" sz="2400">
            <a:solidFill>
              <a:srgbClr val="0E253D"/>
            </a:solidFill>
            <a:latin typeface="Helvetica" charset="0"/>
            <a:ea typeface="Helvetica" charset="0"/>
            <a:cs typeface="Helvetica" charset="0"/>
          </a:endParaRPr>
        </a:p>
      </dgm:t>
    </dgm:pt>
    <dgm:pt modelId="{30646CAE-F6A1-6C43-AC0A-2AA860A0891C}">
      <dgm:prSet custT="1"/>
      <dgm:spPr/>
      <dgm:t>
        <a:bodyPr/>
        <a:lstStyle/>
        <a:p>
          <a:r>
            <a:rPr lang="en-US" sz="2400" smtClean="0">
              <a:solidFill>
                <a:srgbClr val="0E253D"/>
              </a:solidFill>
              <a:latin typeface="Helvetica" charset="0"/>
              <a:ea typeface="Helvetica" charset="0"/>
              <a:cs typeface="Helvetica" charset="0"/>
            </a:rPr>
            <a:t>Analyze Performance</a:t>
          </a:r>
          <a:endParaRPr lang="en-US" sz="2400" dirty="0">
            <a:solidFill>
              <a:srgbClr val="0E253D"/>
            </a:solidFill>
            <a:latin typeface="Helvetica" charset="0"/>
            <a:ea typeface="Helvetica" charset="0"/>
            <a:cs typeface="Helvetica" charset="0"/>
          </a:endParaRPr>
        </a:p>
      </dgm:t>
    </dgm:pt>
    <dgm:pt modelId="{A0D26E45-60E4-D54A-8DBC-C2C97430A9EB}" type="parTrans" cxnId="{98DC376C-AF25-0949-8655-28BB6616688E}">
      <dgm:prSet/>
      <dgm:spPr/>
      <dgm:t>
        <a:bodyPr/>
        <a:lstStyle/>
        <a:p>
          <a:endParaRPr lang="en-US" sz="2400">
            <a:solidFill>
              <a:srgbClr val="0E253D"/>
            </a:solidFill>
            <a:latin typeface="Helvetica" charset="0"/>
            <a:ea typeface="Helvetica" charset="0"/>
            <a:cs typeface="Helvetica" charset="0"/>
          </a:endParaRPr>
        </a:p>
      </dgm:t>
    </dgm:pt>
    <dgm:pt modelId="{95B352A9-4BD3-9B40-9B17-084A6F13936E}" type="sibTrans" cxnId="{98DC376C-AF25-0949-8655-28BB6616688E}">
      <dgm:prSet/>
      <dgm:spPr/>
      <dgm:t>
        <a:bodyPr/>
        <a:lstStyle/>
        <a:p>
          <a:endParaRPr lang="en-US" sz="2400">
            <a:solidFill>
              <a:srgbClr val="0E253D"/>
            </a:solidFill>
            <a:latin typeface="Helvetica" charset="0"/>
            <a:ea typeface="Helvetica" charset="0"/>
            <a:cs typeface="Helvetica" charset="0"/>
          </a:endParaRPr>
        </a:p>
      </dgm:t>
    </dgm:pt>
    <dgm:pt modelId="{7AA4D13E-373E-6044-91C4-F9F2394D8BA3}">
      <dgm:prSet custT="1"/>
      <dgm:spPr/>
      <dgm:t>
        <a:bodyPr/>
        <a:lstStyle/>
        <a:p>
          <a:r>
            <a:rPr lang="en-US" sz="2400" smtClean="0">
              <a:solidFill>
                <a:srgbClr val="0E253D"/>
              </a:solidFill>
              <a:latin typeface="Helvetica" charset="0"/>
              <a:ea typeface="Helvetica" charset="0"/>
              <a:cs typeface="Helvetica" charset="0"/>
            </a:rPr>
            <a:t>Evaluate model</a:t>
          </a:r>
          <a:endParaRPr lang="en-US" sz="2400" dirty="0">
            <a:solidFill>
              <a:srgbClr val="0E253D"/>
            </a:solidFill>
            <a:latin typeface="Helvetica" charset="0"/>
            <a:ea typeface="Helvetica" charset="0"/>
            <a:cs typeface="Helvetica" charset="0"/>
          </a:endParaRPr>
        </a:p>
      </dgm:t>
    </dgm:pt>
    <dgm:pt modelId="{D7740FD6-4429-084A-AD10-B7B93390CF51}" type="parTrans" cxnId="{DD20F165-8754-4D48-8D34-B49DA8237804}">
      <dgm:prSet/>
      <dgm:spPr/>
      <dgm:t>
        <a:bodyPr/>
        <a:lstStyle/>
        <a:p>
          <a:endParaRPr lang="en-US" sz="2400">
            <a:solidFill>
              <a:srgbClr val="0E253D"/>
            </a:solidFill>
            <a:latin typeface="Helvetica" charset="0"/>
            <a:ea typeface="Helvetica" charset="0"/>
            <a:cs typeface="Helvetica" charset="0"/>
          </a:endParaRPr>
        </a:p>
      </dgm:t>
    </dgm:pt>
    <dgm:pt modelId="{B4485681-CE1C-954B-95ED-B0E1D5DF67B5}" type="sibTrans" cxnId="{DD20F165-8754-4D48-8D34-B49DA8237804}">
      <dgm:prSet/>
      <dgm:spPr/>
      <dgm:t>
        <a:bodyPr/>
        <a:lstStyle/>
        <a:p>
          <a:endParaRPr lang="en-US" sz="2400">
            <a:solidFill>
              <a:srgbClr val="0E253D"/>
            </a:solidFill>
            <a:latin typeface="Helvetica" charset="0"/>
            <a:ea typeface="Helvetica" charset="0"/>
            <a:cs typeface="Helvetica" charset="0"/>
          </a:endParaRPr>
        </a:p>
      </dgm:t>
    </dgm:pt>
    <dgm:pt modelId="{C2650AE6-8F65-5342-9FEA-52C1774F468F}">
      <dgm:prSet custT="1"/>
      <dgm:spPr/>
      <dgm:t>
        <a:bodyPr/>
        <a:lstStyle/>
        <a:p>
          <a:r>
            <a:rPr lang="en-US" sz="2400" smtClean="0">
              <a:solidFill>
                <a:srgbClr val="0E253D"/>
              </a:solidFill>
              <a:latin typeface="Helvetica" charset="0"/>
              <a:ea typeface="Helvetica" charset="0"/>
              <a:cs typeface="Helvetica" charset="0"/>
            </a:rPr>
            <a:t>Build a Pipeline</a:t>
          </a:r>
          <a:endParaRPr lang="en-US" sz="2400" dirty="0">
            <a:solidFill>
              <a:srgbClr val="0E253D"/>
            </a:solidFill>
            <a:latin typeface="Helvetica" charset="0"/>
            <a:ea typeface="Helvetica" charset="0"/>
            <a:cs typeface="Helvetica" charset="0"/>
          </a:endParaRPr>
        </a:p>
      </dgm:t>
    </dgm:pt>
    <dgm:pt modelId="{12475814-604C-E84F-BCBA-469269970356}" type="parTrans" cxnId="{73F14DCA-EC00-4B4B-8EB2-186F244785E7}">
      <dgm:prSet/>
      <dgm:spPr/>
      <dgm:t>
        <a:bodyPr/>
        <a:lstStyle/>
        <a:p>
          <a:endParaRPr lang="en-US" sz="2400">
            <a:solidFill>
              <a:srgbClr val="0E253D"/>
            </a:solidFill>
            <a:latin typeface="Helvetica" charset="0"/>
            <a:ea typeface="Helvetica" charset="0"/>
            <a:cs typeface="Helvetica" charset="0"/>
          </a:endParaRPr>
        </a:p>
      </dgm:t>
    </dgm:pt>
    <dgm:pt modelId="{A41CAB1E-F2B4-CA40-9D30-CE0AFE66F725}" type="sibTrans" cxnId="{73F14DCA-EC00-4B4B-8EB2-186F244785E7}">
      <dgm:prSet/>
      <dgm:spPr/>
      <dgm:t>
        <a:bodyPr/>
        <a:lstStyle/>
        <a:p>
          <a:endParaRPr lang="en-US" sz="2400">
            <a:solidFill>
              <a:srgbClr val="0E253D"/>
            </a:solidFill>
            <a:latin typeface="Helvetica" charset="0"/>
            <a:ea typeface="Helvetica" charset="0"/>
            <a:cs typeface="Helvetica" charset="0"/>
          </a:endParaRPr>
        </a:p>
      </dgm:t>
    </dgm:pt>
    <dgm:pt modelId="{D558CD38-5557-7E47-A059-E6F39EBEAF42}" type="pres">
      <dgm:prSet presAssocID="{1FC19438-4029-6148-991B-1B922B01E6FA}" presName="Name0" presStyleCnt="0">
        <dgm:presLayoutVars>
          <dgm:dir/>
          <dgm:resizeHandles val="exact"/>
        </dgm:presLayoutVars>
      </dgm:prSet>
      <dgm:spPr/>
    </dgm:pt>
    <dgm:pt modelId="{E081E832-5C22-0342-98CB-546ACFD90313}" type="pres">
      <dgm:prSet presAssocID="{0CFE5552-6F78-4E48-8B5C-868896D359E1}" presName="parTxOnly" presStyleLbl="node1" presStyleIdx="0" presStyleCnt="6">
        <dgm:presLayoutVars>
          <dgm:bulletEnabled val="1"/>
        </dgm:presLayoutVars>
      </dgm:prSet>
      <dgm:spPr/>
      <dgm:t>
        <a:bodyPr/>
        <a:lstStyle/>
        <a:p>
          <a:endParaRPr lang="en-US"/>
        </a:p>
      </dgm:t>
    </dgm:pt>
    <dgm:pt modelId="{04B442A7-27B4-BC47-9397-C733850921B1}" type="pres">
      <dgm:prSet presAssocID="{0BC319D6-6F21-344D-A201-D7A530F0AE84}" presName="parSpace" presStyleCnt="0"/>
      <dgm:spPr/>
    </dgm:pt>
    <dgm:pt modelId="{67069D55-C471-C74F-BC7D-8383710D613A}" type="pres">
      <dgm:prSet presAssocID="{8FFF4F6B-3F11-8C44-9533-61F184631FFE}" presName="parTxOnly" presStyleLbl="node1" presStyleIdx="1" presStyleCnt="6">
        <dgm:presLayoutVars>
          <dgm:bulletEnabled val="1"/>
        </dgm:presLayoutVars>
      </dgm:prSet>
      <dgm:spPr/>
      <dgm:t>
        <a:bodyPr/>
        <a:lstStyle/>
        <a:p>
          <a:endParaRPr lang="en-US"/>
        </a:p>
      </dgm:t>
    </dgm:pt>
    <dgm:pt modelId="{3BCFD490-4CB9-8040-AB2E-0514495F7411}" type="pres">
      <dgm:prSet presAssocID="{353E68B5-2C0C-6246-BBC8-EAE0C66D1EBC}" presName="parSpace" presStyleCnt="0"/>
      <dgm:spPr/>
    </dgm:pt>
    <dgm:pt modelId="{E5291ED3-0BDA-C547-B9D9-C9220B77E58B}" type="pres">
      <dgm:prSet presAssocID="{C2650AE6-8F65-5342-9FEA-52C1774F468F}" presName="parTxOnly" presStyleLbl="node1" presStyleIdx="2" presStyleCnt="6">
        <dgm:presLayoutVars>
          <dgm:bulletEnabled val="1"/>
        </dgm:presLayoutVars>
      </dgm:prSet>
      <dgm:spPr/>
      <dgm:t>
        <a:bodyPr/>
        <a:lstStyle/>
        <a:p>
          <a:endParaRPr lang="en-US"/>
        </a:p>
      </dgm:t>
    </dgm:pt>
    <dgm:pt modelId="{7CB01444-52DE-EB4F-8F96-86B68D8890AB}" type="pres">
      <dgm:prSet presAssocID="{A41CAB1E-F2B4-CA40-9D30-CE0AFE66F725}" presName="parSpace" presStyleCnt="0"/>
      <dgm:spPr/>
    </dgm:pt>
    <dgm:pt modelId="{4E6E5F02-58A3-7243-942C-FB7ED756F527}" type="pres">
      <dgm:prSet presAssocID="{FE46FFF4-1049-9444-9E64-8D2A350586C9}" presName="parTxOnly" presStyleLbl="node1" presStyleIdx="3" presStyleCnt="6">
        <dgm:presLayoutVars>
          <dgm:bulletEnabled val="1"/>
        </dgm:presLayoutVars>
      </dgm:prSet>
      <dgm:spPr/>
      <dgm:t>
        <a:bodyPr/>
        <a:lstStyle/>
        <a:p>
          <a:endParaRPr lang="en-US"/>
        </a:p>
      </dgm:t>
    </dgm:pt>
    <dgm:pt modelId="{7457B332-3E0A-B143-A468-13D202559040}" type="pres">
      <dgm:prSet presAssocID="{2003649C-94EE-6D43-9373-4010D780C71E}" presName="parSpace" presStyleCnt="0"/>
      <dgm:spPr/>
    </dgm:pt>
    <dgm:pt modelId="{85B58882-40C4-E240-9609-FA3A77DD495B}" type="pres">
      <dgm:prSet presAssocID="{30646CAE-F6A1-6C43-AC0A-2AA860A0891C}" presName="parTxOnly" presStyleLbl="node1" presStyleIdx="4" presStyleCnt="6">
        <dgm:presLayoutVars>
          <dgm:bulletEnabled val="1"/>
        </dgm:presLayoutVars>
      </dgm:prSet>
      <dgm:spPr/>
      <dgm:t>
        <a:bodyPr/>
        <a:lstStyle/>
        <a:p>
          <a:endParaRPr lang="en-US"/>
        </a:p>
      </dgm:t>
    </dgm:pt>
    <dgm:pt modelId="{DDC16609-A817-1F40-8B7B-A09BDA44B231}" type="pres">
      <dgm:prSet presAssocID="{95B352A9-4BD3-9B40-9B17-084A6F13936E}" presName="parSpace" presStyleCnt="0"/>
      <dgm:spPr/>
    </dgm:pt>
    <dgm:pt modelId="{0B52D6DC-409C-2545-9B84-D54B833DC899}" type="pres">
      <dgm:prSet presAssocID="{7AA4D13E-373E-6044-91C4-F9F2394D8BA3}" presName="parTxOnly" presStyleLbl="node1" presStyleIdx="5" presStyleCnt="6">
        <dgm:presLayoutVars>
          <dgm:bulletEnabled val="1"/>
        </dgm:presLayoutVars>
      </dgm:prSet>
      <dgm:spPr/>
      <dgm:t>
        <a:bodyPr/>
        <a:lstStyle/>
        <a:p>
          <a:endParaRPr lang="en-US"/>
        </a:p>
      </dgm:t>
    </dgm:pt>
  </dgm:ptLst>
  <dgm:cxnLst>
    <dgm:cxn modelId="{DD20F165-8754-4D48-8D34-B49DA8237804}" srcId="{1FC19438-4029-6148-991B-1B922B01E6FA}" destId="{7AA4D13E-373E-6044-91C4-F9F2394D8BA3}" srcOrd="5" destOrd="0" parTransId="{D7740FD6-4429-084A-AD10-B7B93390CF51}" sibTransId="{B4485681-CE1C-954B-95ED-B0E1D5DF67B5}"/>
    <dgm:cxn modelId="{98DC376C-AF25-0949-8655-28BB6616688E}" srcId="{1FC19438-4029-6148-991B-1B922B01E6FA}" destId="{30646CAE-F6A1-6C43-AC0A-2AA860A0891C}" srcOrd="4" destOrd="0" parTransId="{A0D26E45-60E4-D54A-8DBC-C2C97430A9EB}" sibTransId="{95B352A9-4BD3-9B40-9B17-084A6F13936E}"/>
    <dgm:cxn modelId="{73F14DCA-EC00-4B4B-8EB2-186F244785E7}" srcId="{1FC19438-4029-6148-991B-1B922B01E6FA}" destId="{C2650AE6-8F65-5342-9FEA-52C1774F468F}" srcOrd="2" destOrd="0" parTransId="{12475814-604C-E84F-BCBA-469269970356}" sibTransId="{A41CAB1E-F2B4-CA40-9D30-CE0AFE66F725}"/>
    <dgm:cxn modelId="{5AA3D219-E01E-FE42-B33E-AC1BD5A8C69B}" type="presOf" srcId="{8FFF4F6B-3F11-8C44-9533-61F184631FFE}" destId="{67069D55-C471-C74F-BC7D-8383710D613A}" srcOrd="0" destOrd="0" presId="urn:microsoft.com/office/officeart/2005/8/layout/hChevron3"/>
    <dgm:cxn modelId="{EF41B962-3FA5-494C-AE32-5647F05FC1D9}" type="presOf" srcId="{C2650AE6-8F65-5342-9FEA-52C1774F468F}" destId="{E5291ED3-0BDA-C547-B9D9-C9220B77E58B}" srcOrd="0" destOrd="0" presId="urn:microsoft.com/office/officeart/2005/8/layout/hChevron3"/>
    <dgm:cxn modelId="{D7C3B849-0CF0-0849-8DCB-C40B98CAEE8E}" type="presOf" srcId="{30646CAE-F6A1-6C43-AC0A-2AA860A0891C}" destId="{85B58882-40C4-E240-9609-FA3A77DD495B}" srcOrd="0" destOrd="0" presId="urn:microsoft.com/office/officeart/2005/8/layout/hChevron3"/>
    <dgm:cxn modelId="{B0480111-D626-5440-B386-893075F0DF8D}" type="presOf" srcId="{FE46FFF4-1049-9444-9E64-8D2A350586C9}" destId="{4E6E5F02-58A3-7243-942C-FB7ED756F527}" srcOrd="0" destOrd="0" presId="urn:microsoft.com/office/officeart/2005/8/layout/hChevron3"/>
    <dgm:cxn modelId="{FE348A3A-F177-E841-83D8-3EB3CECC3395}" srcId="{1FC19438-4029-6148-991B-1B922B01E6FA}" destId="{FE46FFF4-1049-9444-9E64-8D2A350586C9}" srcOrd="3" destOrd="0" parTransId="{9FD40662-B618-CE46-8B29-347D5058220E}" sibTransId="{2003649C-94EE-6D43-9373-4010D780C71E}"/>
    <dgm:cxn modelId="{F9B3A582-02DD-9C45-A189-501DCA62F1C1}" type="presOf" srcId="{1FC19438-4029-6148-991B-1B922B01E6FA}" destId="{D558CD38-5557-7E47-A059-E6F39EBEAF42}" srcOrd="0" destOrd="0" presId="urn:microsoft.com/office/officeart/2005/8/layout/hChevron3"/>
    <dgm:cxn modelId="{0D1AD7F5-7922-E24D-810A-EED914C46BFC}" srcId="{1FC19438-4029-6148-991B-1B922B01E6FA}" destId="{8FFF4F6B-3F11-8C44-9533-61F184631FFE}" srcOrd="1" destOrd="0" parTransId="{E649B9E6-F6CD-8C41-9AAB-835B9510304F}" sibTransId="{353E68B5-2C0C-6246-BBC8-EAE0C66D1EBC}"/>
    <dgm:cxn modelId="{9131AA03-2C78-CF42-8053-2F29C44028F9}" type="presOf" srcId="{0CFE5552-6F78-4E48-8B5C-868896D359E1}" destId="{E081E832-5C22-0342-98CB-546ACFD90313}" srcOrd="0" destOrd="0" presId="urn:microsoft.com/office/officeart/2005/8/layout/hChevron3"/>
    <dgm:cxn modelId="{6D1ABF16-81E0-434B-86B9-69E5C93FAC4D}" srcId="{1FC19438-4029-6148-991B-1B922B01E6FA}" destId="{0CFE5552-6F78-4E48-8B5C-868896D359E1}" srcOrd="0" destOrd="0" parTransId="{1D2DA77A-2392-C745-9157-AA33DF24F3F8}" sibTransId="{0BC319D6-6F21-344D-A201-D7A530F0AE84}"/>
    <dgm:cxn modelId="{2A9DB412-BDF4-224B-A30B-8E17934AFFD4}" type="presOf" srcId="{7AA4D13E-373E-6044-91C4-F9F2394D8BA3}" destId="{0B52D6DC-409C-2545-9B84-D54B833DC899}" srcOrd="0" destOrd="0" presId="urn:microsoft.com/office/officeart/2005/8/layout/hChevron3"/>
    <dgm:cxn modelId="{546ED26A-F243-F541-958B-EEF898335AB8}" type="presParOf" srcId="{D558CD38-5557-7E47-A059-E6F39EBEAF42}" destId="{E081E832-5C22-0342-98CB-546ACFD90313}" srcOrd="0" destOrd="0" presId="urn:microsoft.com/office/officeart/2005/8/layout/hChevron3"/>
    <dgm:cxn modelId="{D4FE2461-5FDC-EC44-B43C-D15AE40F94C3}" type="presParOf" srcId="{D558CD38-5557-7E47-A059-E6F39EBEAF42}" destId="{04B442A7-27B4-BC47-9397-C733850921B1}" srcOrd="1" destOrd="0" presId="urn:microsoft.com/office/officeart/2005/8/layout/hChevron3"/>
    <dgm:cxn modelId="{B26E4698-2107-8A4B-B222-935B8DF1DBDE}" type="presParOf" srcId="{D558CD38-5557-7E47-A059-E6F39EBEAF42}" destId="{67069D55-C471-C74F-BC7D-8383710D613A}" srcOrd="2" destOrd="0" presId="urn:microsoft.com/office/officeart/2005/8/layout/hChevron3"/>
    <dgm:cxn modelId="{429636D9-DF5B-8445-9A8D-73320AFCC189}" type="presParOf" srcId="{D558CD38-5557-7E47-A059-E6F39EBEAF42}" destId="{3BCFD490-4CB9-8040-AB2E-0514495F7411}" srcOrd="3" destOrd="0" presId="urn:microsoft.com/office/officeart/2005/8/layout/hChevron3"/>
    <dgm:cxn modelId="{42E70011-FAE9-2E43-80CA-50E71FD0957C}" type="presParOf" srcId="{D558CD38-5557-7E47-A059-E6F39EBEAF42}" destId="{E5291ED3-0BDA-C547-B9D9-C9220B77E58B}" srcOrd="4" destOrd="0" presId="urn:microsoft.com/office/officeart/2005/8/layout/hChevron3"/>
    <dgm:cxn modelId="{36878193-FF14-9E4B-A509-910AC0B33788}" type="presParOf" srcId="{D558CD38-5557-7E47-A059-E6F39EBEAF42}" destId="{7CB01444-52DE-EB4F-8F96-86B68D8890AB}" srcOrd="5" destOrd="0" presId="urn:microsoft.com/office/officeart/2005/8/layout/hChevron3"/>
    <dgm:cxn modelId="{B3CDE2FE-F0A6-D246-973C-BC77C1EB4A20}" type="presParOf" srcId="{D558CD38-5557-7E47-A059-E6F39EBEAF42}" destId="{4E6E5F02-58A3-7243-942C-FB7ED756F527}" srcOrd="6" destOrd="0" presId="urn:microsoft.com/office/officeart/2005/8/layout/hChevron3"/>
    <dgm:cxn modelId="{4C2B2304-3E7B-084A-A861-FAD53BDF9699}" type="presParOf" srcId="{D558CD38-5557-7E47-A059-E6F39EBEAF42}" destId="{7457B332-3E0A-B143-A468-13D202559040}" srcOrd="7" destOrd="0" presId="urn:microsoft.com/office/officeart/2005/8/layout/hChevron3"/>
    <dgm:cxn modelId="{C4B7E4D7-53DD-494B-902F-05ABA05331E8}" type="presParOf" srcId="{D558CD38-5557-7E47-A059-E6F39EBEAF42}" destId="{85B58882-40C4-E240-9609-FA3A77DD495B}" srcOrd="8" destOrd="0" presId="urn:microsoft.com/office/officeart/2005/8/layout/hChevron3"/>
    <dgm:cxn modelId="{BAE85115-3EF1-294A-8F8A-7246A3000CE6}" type="presParOf" srcId="{D558CD38-5557-7E47-A059-E6F39EBEAF42}" destId="{DDC16609-A817-1F40-8B7B-A09BDA44B231}" srcOrd="9" destOrd="0" presId="urn:microsoft.com/office/officeart/2005/8/layout/hChevron3"/>
    <dgm:cxn modelId="{C4478217-ACB7-6E49-93AE-87041B02A13C}" type="presParOf" srcId="{D558CD38-5557-7E47-A059-E6F39EBEAF42}" destId="{0B52D6DC-409C-2545-9B84-D54B833DC899}"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1E832-5C22-0342-98CB-546ACFD90313}">
      <dsp:nvSpPr>
        <dsp:cNvPr id="0" name=""/>
        <dsp:cNvSpPr/>
      </dsp:nvSpPr>
      <dsp:spPr>
        <a:xfrm>
          <a:off x="1984" y="745327"/>
          <a:ext cx="3250406" cy="1300162"/>
        </a:xfrm>
        <a:prstGeom prst="homePlat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altLang="zh-CN" sz="2400" kern="1200" smtClean="0">
              <a:solidFill>
                <a:srgbClr val="0E253D"/>
              </a:solidFill>
              <a:latin typeface="Helvetica" charset="0"/>
              <a:ea typeface="Helvetica" charset="0"/>
              <a:cs typeface="Helvetica" charset="0"/>
            </a:rPr>
            <a:t>Load</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the</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data</a:t>
          </a:r>
          <a:endParaRPr lang="en-US" sz="2400" kern="1200" dirty="0">
            <a:solidFill>
              <a:srgbClr val="0E253D"/>
            </a:solidFill>
            <a:latin typeface="Helvetica" charset="0"/>
            <a:ea typeface="Helvetica" charset="0"/>
            <a:cs typeface="Helvetica" charset="0"/>
          </a:endParaRPr>
        </a:p>
      </dsp:txBody>
      <dsp:txXfrm>
        <a:off x="1984" y="745327"/>
        <a:ext cx="2925366" cy="1300162"/>
      </dsp:txXfrm>
    </dsp:sp>
    <dsp:sp modelId="{67069D55-C471-C74F-BC7D-8383710D613A}">
      <dsp:nvSpPr>
        <dsp:cNvPr id="0" name=""/>
        <dsp:cNvSpPr/>
      </dsp:nvSpPr>
      <dsp:spPr>
        <a:xfrm>
          <a:off x="2602309" y="745327"/>
          <a:ext cx="3250406" cy="1300162"/>
        </a:xfrm>
        <a:prstGeom prst="chevron">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altLang="zh-CN" sz="2400" kern="1200" smtClean="0">
              <a:solidFill>
                <a:srgbClr val="0E253D"/>
              </a:solidFill>
              <a:latin typeface="Helvetica" charset="0"/>
              <a:ea typeface="Helvetica" charset="0"/>
              <a:cs typeface="Helvetica" charset="0"/>
            </a:rPr>
            <a:t>Split</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the</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data</a:t>
          </a:r>
          <a:r>
            <a:rPr lang="zh-CN" altLang="en-US" sz="2400" kern="1200" smtClean="0">
              <a:solidFill>
                <a:srgbClr val="0E253D"/>
              </a:solidFill>
              <a:latin typeface="Helvetica" charset="0"/>
              <a:ea typeface="Helvetica" charset="0"/>
              <a:cs typeface="Helvetica" charset="0"/>
            </a:rPr>
            <a:t/>
          </a:r>
          <a:br>
            <a:rPr lang="zh-CN" altLang="en-US" sz="2400" kern="1200" smtClean="0">
              <a:solidFill>
                <a:srgbClr val="0E253D"/>
              </a:solidFill>
              <a:latin typeface="Helvetica" charset="0"/>
              <a:ea typeface="Helvetica" charset="0"/>
              <a:cs typeface="Helvetica" charset="0"/>
            </a:rPr>
          </a:br>
          <a:r>
            <a:rPr lang="en-US" altLang="zh-CN" sz="2400" kern="1200" smtClean="0">
              <a:solidFill>
                <a:srgbClr val="0E253D"/>
              </a:solidFill>
              <a:latin typeface="Helvetica" charset="0"/>
              <a:ea typeface="Helvetica" charset="0"/>
              <a:cs typeface="Helvetica" charset="0"/>
            </a:rPr>
            <a:t>(training</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test)</a:t>
          </a:r>
          <a:endParaRPr lang="en-US" sz="2400" kern="1200" dirty="0">
            <a:solidFill>
              <a:srgbClr val="0E253D"/>
            </a:solidFill>
            <a:latin typeface="Helvetica" charset="0"/>
            <a:ea typeface="Helvetica" charset="0"/>
            <a:cs typeface="Helvetica" charset="0"/>
          </a:endParaRPr>
        </a:p>
      </dsp:txBody>
      <dsp:txXfrm>
        <a:off x="3252390" y="745327"/>
        <a:ext cx="1950244" cy="1300162"/>
      </dsp:txXfrm>
    </dsp:sp>
    <dsp:sp modelId="{E5291ED3-0BDA-C547-B9D9-C9220B77E58B}">
      <dsp:nvSpPr>
        <dsp:cNvPr id="0" name=""/>
        <dsp:cNvSpPr/>
      </dsp:nvSpPr>
      <dsp:spPr>
        <a:xfrm>
          <a:off x="5202634" y="745327"/>
          <a:ext cx="3250406" cy="1300162"/>
        </a:xfrm>
        <a:prstGeom prst="chevron">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smtClean="0">
              <a:solidFill>
                <a:srgbClr val="0E253D"/>
              </a:solidFill>
              <a:latin typeface="Helvetica" charset="0"/>
              <a:ea typeface="Helvetica" charset="0"/>
              <a:cs typeface="Helvetica" charset="0"/>
            </a:rPr>
            <a:t>Build a Pipeline</a:t>
          </a:r>
          <a:endParaRPr lang="en-US" sz="2400" kern="1200" dirty="0">
            <a:solidFill>
              <a:srgbClr val="0E253D"/>
            </a:solidFill>
            <a:latin typeface="Helvetica" charset="0"/>
            <a:ea typeface="Helvetica" charset="0"/>
            <a:cs typeface="Helvetica" charset="0"/>
          </a:endParaRPr>
        </a:p>
      </dsp:txBody>
      <dsp:txXfrm>
        <a:off x="5852715" y="745327"/>
        <a:ext cx="1950244" cy="1300162"/>
      </dsp:txXfrm>
    </dsp:sp>
    <dsp:sp modelId="{4E6E5F02-58A3-7243-942C-FB7ED756F527}">
      <dsp:nvSpPr>
        <dsp:cNvPr id="0" name=""/>
        <dsp:cNvSpPr/>
      </dsp:nvSpPr>
      <dsp:spPr>
        <a:xfrm>
          <a:off x="7802959" y="745327"/>
          <a:ext cx="3250406" cy="1300162"/>
        </a:xfrm>
        <a:prstGeom prst="chevron">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altLang="zh-CN" sz="2400" kern="1200" smtClean="0">
              <a:solidFill>
                <a:srgbClr val="0E253D"/>
              </a:solidFill>
              <a:latin typeface="Helvetica" charset="0"/>
              <a:ea typeface="Helvetica" charset="0"/>
              <a:cs typeface="Helvetica" charset="0"/>
            </a:rPr>
            <a:t>Find</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the</a:t>
          </a:r>
          <a:r>
            <a:rPr lang="zh-CN" altLang="en-US" sz="2400" kern="1200" smtClean="0">
              <a:solidFill>
                <a:srgbClr val="0E253D"/>
              </a:solidFill>
              <a:latin typeface="Helvetica" charset="0"/>
              <a:ea typeface="Helvetica" charset="0"/>
              <a:cs typeface="Helvetica" charset="0"/>
            </a:rPr>
            <a:t> </a:t>
          </a:r>
          <a:r>
            <a:rPr lang="en-US" altLang="zh-CN" sz="2400" kern="1200" smtClean="0">
              <a:solidFill>
                <a:srgbClr val="0E253D"/>
              </a:solidFill>
              <a:latin typeface="Helvetica" charset="0"/>
              <a:ea typeface="Helvetica" charset="0"/>
              <a:cs typeface="Helvetica" charset="0"/>
            </a:rPr>
            <a:t>Parameter</a:t>
          </a:r>
          <a:endParaRPr lang="en-US" sz="2400" kern="1200" dirty="0">
            <a:solidFill>
              <a:srgbClr val="0E253D"/>
            </a:solidFill>
            <a:latin typeface="Helvetica" charset="0"/>
            <a:ea typeface="Helvetica" charset="0"/>
            <a:cs typeface="Helvetica" charset="0"/>
          </a:endParaRPr>
        </a:p>
      </dsp:txBody>
      <dsp:txXfrm>
        <a:off x="8453040" y="745327"/>
        <a:ext cx="1950244" cy="1300162"/>
      </dsp:txXfrm>
    </dsp:sp>
    <dsp:sp modelId="{85B58882-40C4-E240-9609-FA3A77DD495B}">
      <dsp:nvSpPr>
        <dsp:cNvPr id="0" name=""/>
        <dsp:cNvSpPr/>
      </dsp:nvSpPr>
      <dsp:spPr>
        <a:xfrm>
          <a:off x="10403284" y="745327"/>
          <a:ext cx="3250406" cy="1300162"/>
        </a:xfrm>
        <a:prstGeom prst="chevron">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smtClean="0">
              <a:solidFill>
                <a:srgbClr val="0E253D"/>
              </a:solidFill>
              <a:latin typeface="Helvetica" charset="0"/>
              <a:ea typeface="Helvetica" charset="0"/>
              <a:cs typeface="Helvetica" charset="0"/>
            </a:rPr>
            <a:t>Analyze Performance</a:t>
          </a:r>
          <a:endParaRPr lang="en-US" sz="2400" kern="1200" dirty="0">
            <a:solidFill>
              <a:srgbClr val="0E253D"/>
            </a:solidFill>
            <a:latin typeface="Helvetica" charset="0"/>
            <a:ea typeface="Helvetica" charset="0"/>
            <a:cs typeface="Helvetica" charset="0"/>
          </a:endParaRPr>
        </a:p>
      </dsp:txBody>
      <dsp:txXfrm>
        <a:off x="11053365" y="745327"/>
        <a:ext cx="1950244" cy="1300162"/>
      </dsp:txXfrm>
    </dsp:sp>
    <dsp:sp modelId="{0B52D6DC-409C-2545-9B84-D54B833DC899}">
      <dsp:nvSpPr>
        <dsp:cNvPr id="0" name=""/>
        <dsp:cNvSpPr/>
      </dsp:nvSpPr>
      <dsp:spPr>
        <a:xfrm>
          <a:off x="13003609" y="745327"/>
          <a:ext cx="3250406" cy="1300162"/>
        </a:xfrm>
        <a:prstGeom prst="chevron">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smtClean="0">
              <a:solidFill>
                <a:srgbClr val="0E253D"/>
              </a:solidFill>
              <a:latin typeface="Helvetica" charset="0"/>
              <a:ea typeface="Helvetica" charset="0"/>
              <a:cs typeface="Helvetica" charset="0"/>
            </a:rPr>
            <a:t>Evaluate model</a:t>
          </a:r>
          <a:endParaRPr lang="en-US" sz="2400" kern="1200" dirty="0">
            <a:solidFill>
              <a:srgbClr val="0E253D"/>
            </a:solidFill>
            <a:latin typeface="Helvetica" charset="0"/>
            <a:ea typeface="Helvetica" charset="0"/>
            <a:cs typeface="Helvetica" charset="0"/>
          </a:endParaRPr>
        </a:p>
      </dsp:txBody>
      <dsp:txXfrm>
        <a:off x="13653690" y="745327"/>
        <a:ext cx="1950244" cy="130016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6689999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ikiwand.com/en/Information_retrieval" TargetMode="External"/><Relationship Id="rId4" Type="http://schemas.openxmlformats.org/officeDocument/2006/relationships/hyperlink" Target="https://www.wikiwand.com/en/Document" TargetMode="External"/><Relationship Id="rId5" Type="http://schemas.openxmlformats.org/officeDocument/2006/relationships/hyperlink" Target="https://www.wikiwand.com/en/Text_corpus" TargetMode="External"/><Relationship Id="rId6" Type="http://schemas.openxmlformats.org/officeDocument/2006/relationships/hyperlink" Target="https://www.wikiwand.com/en/Tf%E2%80%93idf#citenote1" TargetMode="External"/><Relationship Id="rId7" Type="http://schemas.openxmlformats.org/officeDocument/2006/relationships/hyperlink" Target="https://www.wikiwand.com/en/Text_mining" TargetMode="External"/><Relationship Id="rId8" Type="http://schemas.openxmlformats.org/officeDocument/2006/relationships/hyperlink" Target="https://www.wikiwand.com/en/Proportionality_(mathematics)"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Good</a:t>
            </a:r>
            <a:r>
              <a:rPr lang="zh-CN" altLang="en-US" dirty="0" smtClean="0"/>
              <a:t> </a:t>
            </a:r>
            <a:r>
              <a:rPr lang="en-US" altLang="zh-CN" dirty="0" smtClean="0"/>
              <a:t>evening</a:t>
            </a:r>
            <a:r>
              <a:rPr lang="zh-CN" altLang="en-US" dirty="0" smtClean="0"/>
              <a:t> </a:t>
            </a:r>
            <a:r>
              <a:rPr lang="en-US" baseline="0" dirty="0" smtClean="0"/>
              <a:t>everyone</a:t>
            </a:r>
            <a:r>
              <a:rPr lang="en-US" baseline="0" dirty="0"/>
              <a:t>, </a:t>
            </a:r>
            <a:r>
              <a:rPr lang="en-US" altLang="zh-CN" baseline="0" dirty="0" smtClean="0"/>
              <a:t>P</a:t>
            </a:r>
            <a:r>
              <a:rPr lang="en-US" baseline="0" dirty="0" smtClean="0"/>
              <a:t>rofessor </a:t>
            </a:r>
            <a:r>
              <a:rPr lang="en-US" baseline="0" dirty="0"/>
              <a:t>Paffenroth, </a:t>
            </a:r>
            <a:r>
              <a:rPr lang="en-US" altLang="zh-CN" baseline="0" dirty="0" smtClean="0"/>
              <a:t>we</a:t>
            </a:r>
            <a:r>
              <a:rPr lang="zh-CN" altLang="en-US" baseline="0" dirty="0" smtClean="0"/>
              <a:t> </a:t>
            </a:r>
            <a:r>
              <a:rPr lang="en-US" altLang="zh-CN" baseline="0" dirty="0" smtClean="0"/>
              <a:t>are</a:t>
            </a:r>
            <a:r>
              <a:rPr lang="zh-CN" altLang="en-US" baseline="0" dirty="0" smtClean="0"/>
              <a:t> </a:t>
            </a:r>
            <a:r>
              <a:rPr lang="en-US" altLang="zh-CN" baseline="0" dirty="0" smtClean="0"/>
              <a:t>group</a:t>
            </a:r>
            <a:r>
              <a:rPr lang="zh-CN" altLang="en-US" baseline="0" dirty="0" smtClean="0"/>
              <a:t> </a:t>
            </a:r>
            <a:r>
              <a:rPr lang="en-US" altLang="zh-CN" baseline="0" dirty="0" smtClean="0"/>
              <a:t>10,</a:t>
            </a:r>
            <a:r>
              <a:rPr lang="zh-CN" altLang="en-US" baseline="0" dirty="0" smtClean="0"/>
              <a:t> </a:t>
            </a:r>
            <a:r>
              <a:rPr lang="en-US" altLang="zh-CN" baseline="0" dirty="0" smtClean="0"/>
              <a:t>I’m</a:t>
            </a:r>
            <a:r>
              <a:rPr lang="zh-CN" altLang="en-US" baseline="0" dirty="0" smtClean="0"/>
              <a:t> </a:t>
            </a:r>
            <a:r>
              <a:rPr lang="en-US" altLang="zh-CN" baseline="0" dirty="0" smtClean="0"/>
              <a:t>Congyang,</a:t>
            </a:r>
            <a:r>
              <a:rPr lang="zh-CN" altLang="en-US" baseline="0" dirty="0" smtClean="0"/>
              <a:t> </a:t>
            </a:r>
            <a:r>
              <a:rPr lang="en-US" altLang="zh-CN" baseline="0" dirty="0" smtClean="0"/>
              <a:t>these</a:t>
            </a:r>
            <a:r>
              <a:rPr lang="zh-CN" altLang="en-US" baseline="0" dirty="0" smtClean="0"/>
              <a:t> </a:t>
            </a:r>
            <a:r>
              <a:rPr lang="en-US" altLang="zh-CN" baseline="0" dirty="0" smtClean="0"/>
              <a:t>Jiexuan,</a:t>
            </a:r>
            <a:r>
              <a:rPr lang="zh-CN" altLang="en-US" baseline="0" dirty="0" smtClean="0"/>
              <a:t> </a:t>
            </a:r>
            <a:r>
              <a:rPr lang="en-US" altLang="zh-CN" baseline="0" dirty="0" smtClean="0"/>
              <a:t>Chao,</a:t>
            </a:r>
            <a:r>
              <a:rPr lang="zh-CN" altLang="en-US" baseline="0" dirty="0" smtClean="0"/>
              <a:t> </a:t>
            </a:r>
            <a:r>
              <a:rPr lang="en-US" altLang="zh-CN" baseline="0" dirty="0" smtClean="0"/>
              <a:t>Zhaoning,</a:t>
            </a:r>
            <a:r>
              <a:rPr lang="zh-CN" altLang="en-US" baseline="0" dirty="0" smtClean="0"/>
              <a:t> </a:t>
            </a:r>
            <a:r>
              <a:rPr lang="en-US" baseline="0" dirty="0" smtClean="0"/>
              <a:t>this </a:t>
            </a:r>
            <a:r>
              <a:rPr lang="en-US" baseline="0" dirty="0"/>
              <a:t>is the second time we come here to </a:t>
            </a:r>
            <a:r>
              <a:rPr lang="en-US" baseline="0" dirty="0" smtClean="0"/>
              <a:t>share</a:t>
            </a:r>
            <a:r>
              <a:rPr lang="zh-CN" altLang="en-US" baseline="0" dirty="0" smtClean="0"/>
              <a:t> </a:t>
            </a:r>
            <a:r>
              <a:rPr lang="en-US" altLang="zh-CN" baseline="0" dirty="0" smtClean="0"/>
              <a:t>with</a:t>
            </a:r>
            <a:r>
              <a:rPr lang="zh-CN" altLang="en-US" baseline="0" dirty="0" smtClean="0"/>
              <a:t> </a:t>
            </a:r>
            <a:r>
              <a:rPr lang="en-US" altLang="zh-CN" baseline="0" dirty="0" smtClean="0"/>
              <a:t>you</a:t>
            </a:r>
            <a:r>
              <a:rPr lang="en-US" baseline="0" dirty="0" smtClean="0"/>
              <a:t>,</a:t>
            </a:r>
            <a:r>
              <a:rPr lang="zh-CN" altLang="en-US" baseline="0" dirty="0" smtClean="0"/>
              <a:t> </a:t>
            </a:r>
            <a:r>
              <a:rPr lang="en-US" altLang="zh-CN" baseline="0" dirty="0" smtClean="0"/>
              <a:t>We</a:t>
            </a:r>
            <a:r>
              <a:rPr lang="zh-CN" altLang="en-US" baseline="0" dirty="0" smtClean="0"/>
              <a:t> </a:t>
            </a:r>
            <a:r>
              <a:rPr lang="en-US" altLang="zh-CN" baseline="0" dirty="0" smtClean="0"/>
              <a:t>are</a:t>
            </a:r>
            <a:r>
              <a:rPr lang="zh-CN" altLang="en-US" baseline="0" dirty="0" smtClean="0"/>
              <a:t> </a:t>
            </a:r>
            <a:r>
              <a:rPr lang="en-US" altLang="zh-CN" baseline="0" dirty="0" smtClean="0"/>
              <a:t>so</a:t>
            </a:r>
            <a:r>
              <a:rPr lang="zh-CN" altLang="en-US" baseline="0" dirty="0" smtClean="0"/>
              <a:t> </a:t>
            </a:r>
            <a:r>
              <a:rPr lang="en-US" altLang="zh-CN" baseline="0" dirty="0" smtClean="0"/>
              <a:t>happy,</a:t>
            </a:r>
            <a:r>
              <a:rPr lang="en-US" baseline="0" dirty="0" smtClean="0"/>
              <a:t> </a:t>
            </a:r>
            <a:r>
              <a:rPr lang="en-US" baseline="0" dirty="0"/>
              <a:t>ok, let’s start </a:t>
            </a:r>
            <a:r>
              <a:rPr lang="en-US" altLang="zh-CN" baseline="0" dirty="0" smtClean="0"/>
              <a:t>this</a:t>
            </a:r>
            <a:r>
              <a:rPr lang="zh-CN" altLang="en-US" baseline="0" dirty="0" smtClean="0"/>
              <a:t> </a:t>
            </a:r>
            <a:r>
              <a:rPr lang="en-US" altLang="zh-CN" baseline="0" dirty="0" smtClean="0"/>
              <a:t>talk</a:t>
            </a:r>
            <a:r>
              <a:rPr lang="zh-CN" altLang="en-US" baseline="0" dirty="0" smtClean="0"/>
              <a:t> </a:t>
            </a:r>
            <a:r>
              <a:rPr lang="en-US" baseline="0" dirty="0" smtClean="0"/>
              <a:t>with </a:t>
            </a:r>
            <a:r>
              <a:rPr lang="en-US" baseline="0" dirty="0"/>
              <a:t>this cover, there are 448 movie posters on screen, </a:t>
            </a:r>
            <a:r>
              <a:rPr lang="en-US" altLang="zh-CN" baseline="0" dirty="0" smtClean="0"/>
              <a:t>which</a:t>
            </a:r>
            <a:r>
              <a:rPr lang="zh-CN" altLang="en-US" baseline="0" dirty="0" smtClean="0"/>
              <a:t> </a:t>
            </a:r>
            <a:r>
              <a:rPr lang="en-US" altLang="zh-CN" baseline="0" dirty="0" smtClean="0"/>
              <a:t>the</a:t>
            </a:r>
            <a:r>
              <a:rPr lang="zh-CN" altLang="en-US" baseline="0" dirty="0" smtClean="0"/>
              <a:t> </a:t>
            </a:r>
            <a:r>
              <a:rPr lang="en-US" baseline="0" dirty="0" smtClean="0"/>
              <a:t>movie</a:t>
            </a:r>
            <a:r>
              <a:rPr lang="en-US" altLang="zh-CN" baseline="0" dirty="0" smtClean="0"/>
              <a:t>s</a:t>
            </a:r>
            <a:r>
              <a:rPr lang="en-US" baseline="0" dirty="0" smtClean="0"/>
              <a:t> </a:t>
            </a:r>
            <a:r>
              <a:rPr lang="en-US" baseline="0" dirty="0"/>
              <a:t>I watched and </a:t>
            </a:r>
            <a:r>
              <a:rPr lang="en-US" altLang="zh-CN" baseline="0" dirty="0" smtClean="0"/>
              <a:t>reviewed</a:t>
            </a:r>
            <a:r>
              <a:rPr lang="zh-CN" altLang="en-US" baseline="0" dirty="0" smtClean="0"/>
              <a:t> </a:t>
            </a:r>
            <a:r>
              <a:rPr lang="en-US" baseline="0" dirty="0" smtClean="0"/>
              <a:t>in </a:t>
            </a:r>
            <a:r>
              <a:rPr lang="en-US" baseline="0" dirty="0"/>
              <a:t>past 10 years. We do this for a little long </a:t>
            </a:r>
            <a:r>
              <a:rPr lang="en-US" baseline="0" dirty="0" smtClean="0"/>
              <a:t>time</a:t>
            </a:r>
            <a:r>
              <a:rPr lang="zh-CN" altLang="en-US" baseline="0" dirty="0" smtClean="0"/>
              <a:t> </a:t>
            </a:r>
            <a:r>
              <a:rPr lang="en-US" altLang="zh-CN" baseline="0" dirty="0" smtClean="0"/>
              <a:t>but</a:t>
            </a:r>
            <a:r>
              <a:rPr lang="zh-CN" altLang="en-US" baseline="0" dirty="0" smtClean="0"/>
              <a:t> </a:t>
            </a:r>
            <a:r>
              <a:rPr lang="en-US" altLang="zh-CN" baseline="0" dirty="0" smtClean="0"/>
              <a:t>it</a:t>
            </a:r>
            <a:r>
              <a:rPr lang="zh-CN" altLang="en-US" baseline="0" dirty="0" smtClean="0"/>
              <a:t> </a:t>
            </a:r>
            <a:r>
              <a:rPr lang="en-US" altLang="zh-CN" baseline="0" dirty="0" smtClean="0"/>
              <a:t>worth</a:t>
            </a:r>
            <a:r>
              <a:rPr lang="zh-CN" altLang="en-US" baseline="0" dirty="0" smtClean="0"/>
              <a:t> </a:t>
            </a:r>
            <a:r>
              <a:rPr lang="en-US" altLang="zh-CN" baseline="0" dirty="0" smtClean="0"/>
              <a:t>because</a:t>
            </a:r>
            <a:r>
              <a:rPr lang="zh-CN" altLang="en-US" baseline="0" dirty="0" smtClean="0"/>
              <a:t> </a:t>
            </a:r>
            <a:r>
              <a:rPr lang="en-US" altLang="zh-CN" baseline="0" dirty="0" smtClean="0"/>
              <a:t>we</a:t>
            </a:r>
            <a:r>
              <a:rPr lang="zh-CN" altLang="en-US" baseline="0" dirty="0" smtClean="0"/>
              <a:t> </a:t>
            </a:r>
            <a:r>
              <a:rPr lang="en-US" altLang="zh-CN" baseline="0" dirty="0" smtClean="0"/>
              <a:t>love</a:t>
            </a:r>
            <a:r>
              <a:rPr lang="zh-CN" altLang="en-US" baseline="0" dirty="0" smtClean="0"/>
              <a:t> </a:t>
            </a:r>
            <a:r>
              <a:rPr lang="en-US" altLang="zh-CN" baseline="0" dirty="0" smtClean="0"/>
              <a:t>the</a:t>
            </a:r>
            <a:r>
              <a:rPr lang="zh-CN" altLang="en-US" baseline="0" dirty="0" smtClean="0"/>
              <a:t> </a:t>
            </a:r>
            <a:r>
              <a:rPr lang="en-US" altLang="zh-CN" baseline="0" dirty="0" smtClean="0"/>
              <a:t>movie</a:t>
            </a:r>
            <a:r>
              <a:rPr lang="zh-CN" altLang="en-US" baseline="0" dirty="0" smtClean="0"/>
              <a:t> </a:t>
            </a:r>
            <a:r>
              <a:rPr lang="en-US" altLang="zh-CN" baseline="0" dirty="0" smtClean="0"/>
              <a:t>so</a:t>
            </a:r>
            <a:r>
              <a:rPr lang="zh-CN" altLang="en-US" baseline="0" dirty="0" smtClean="0"/>
              <a:t> </a:t>
            </a:r>
            <a:r>
              <a:rPr lang="en-US" altLang="zh-CN" baseline="0" dirty="0" smtClean="0"/>
              <a:t>much</a:t>
            </a:r>
            <a:r>
              <a:rPr lang="zh-CN" altLang="en-US" baseline="0" dirty="0" smtClean="0"/>
              <a:t> </a:t>
            </a:r>
            <a:r>
              <a:rPr lang="en-US" baseline="0" dirty="0" smtClean="0"/>
              <a:t>.</a:t>
            </a:r>
            <a:endParaRPr lang="en-US" baseline="0" dirty="0"/>
          </a:p>
          <a:p>
            <a:r>
              <a:rPr lang="en-US" baseline="0" dirty="0"/>
              <a:t>*: I am a honest man, so I even use this poster twice to make this this happened.</a:t>
            </a:r>
          </a:p>
          <a:p>
            <a:r>
              <a:rPr lang="zh-CN" altLang="en-US" baseline="0" dirty="0" smtClean="0"/>
              <a:t>*</a:t>
            </a:r>
            <a:r>
              <a:rPr lang="en-US" altLang="zh-CN" baseline="0" dirty="0" smtClean="0"/>
              <a:t>:</a:t>
            </a:r>
            <a:r>
              <a:rPr lang="zh-CN" altLang="en-US" baseline="0" dirty="0" smtClean="0"/>
              <a:t> </a:t>
            </a:r>
            <a:r>
              <a:rPr lang="en-US" baseline="0" dirty="0" smtClean="0"/>
              <a:t>You </a:t>
            </a:r>
            <a:r>
              <a:rPr lang="en-US" baseline="0" dirty="0"/>
              <a:t>know, for some reason, it’s more easier to watch the movies around the world Hollywood, Bollywood and so on.</a:t>
            </a:r>
            <a:endParaRPr lang="en-US" dirty="0"/>
          </a:p>
        </p:txBody>
      </p:sp>
    </p:spTree>
    <p:extLst>
      <p:ext uri="{BB962C8B-B14F-4D97-AF65-F5344CB8AC3E}">
        <p14:creationId xmlns:p14="http://schemas.microsoft.com/office/powerpoint/2010/main" val="12412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smtClean="0">
                <a:effectLst/>
                <a:latin typeface="Helvetica Neue"/>
                <a:ea typeface="Helvetica Neue"/>
                <a:cs typeface="Helvetica Neue"/>
                <a:sym typeface="Helvetica Neue"/>
              </a:rPr>
              <a:t> value increases </a:t>
            </a:r>
            <a:r>
              <a:rPr lang="en-US" sz="2200" b="0" i="0" u="none" strike="noStrike" smtClean="0">
                <a:effectLst/>
                <a:latin typeface="Helvetica Neue"/>
                <a:ea typeface="Helvetica Neue"/>
                <a:cs typeface="Helvetica Neue"/>
                <a:sym typeface="Helvetica Neue"/>
                <a:hlinkClick r:id="rId8" tooltip="Proportionality (mathematics)"/>
              </a:rPr>
              <a:t>proportionally</a:t>
            </a:r>
            <a:r>
              <a:rPr lang="en-US" sz="2200" b="0" i="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endParaRPr lang="en-US" dirty="0"/>
          </a:p>
        </p:txBody>
      </p:sp>
    </p:spTree>
    <p:extLst>
      <p:ext uri="{BB962C8B-B14F-4D97-AF65-F5344CB8AC3E}">
        <p14:creationId xmlns:p14="http://schemas.microsoft.com/office/powerpoint/2010/main" val="199308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dirty="0" smtClean="0">
                <a:solidFill>
                  <a:schemeClr val="bg1">
                    <a:lumMod val="10000"/>
                    <a:lumOff val="90000"/>
                  </a:schemeClr>
                </a:solidFill>
                <a:latin typeface="Helvetica Neue" charset="0"/>
              </a:rPr>
              <a:t>* Classifier:</a:t>
            </a:r>
          </a:p>
          <a:p>
            <a:r>
              <a:rPr lang="en-US" dirty="0" smtClean="0">
                <a:solidFill>
                  <a:schemeClr val="bg1">
                    <a:lumMod val="10000"/>
                    <a:lumOff val="90000"/>
                  </a:schemeClr>
                </a:solidFill>
                <a:latin typeface="Helvetica Neue" charset="0"/>
              </a:rPr>
              <a:t>After setting each classifier's optimized parameters, then we could test each classifier using test dataset and compare their confusion matrix/accuracy rate. The </a:t>
            </a:r>
            <a:r>
              <a:rPr lang="en-US" dirty="0" err="1" smtClean="0">
                <a:solidFill>
                  <a:schemeClr val="bg1">
                    <a:lumMod val="10000"/>
                    <a:lumOff val="90000"/>
                  </a:schemeClr>
                </a:solidFill>
                <a:latin typeface="Helvetica Neue" charset="0"/>
              </a:rPr>
              <a:t>LinearSVC's</a:t>
            </a:r>
            <a:r>
              <a:rPr lang="en-US" dirty="0" smtClean="0">
                <a:solidFill>
                  <a:schemeClr val="bg1">
                    <a:lumMod val="10000"/>
                    <a:lumOff val="90000"/>
                  </a:schemeClr>
                </a:solidFill>
                <a:latin typeface="Helvetica Neue" charset="0"/>
              </a:rPr>
              <a:t> accuracy rate is </a:t>
            </a:r>
            <a:r>
              <a:rPr lang="en-US" b="1" dirty="0" smtClean="0">
                <a:solidFill>
                  <a:srgbClr val="D4AF37"/>
                </a:solidFill>
                <a:latin typeface="Helvetica Neue" charset="0"/>
              </a:rPr>
              <a:t>0.8</a:t>
            </a:r>
            <a:r>
              <a:rPr lang="en-US" altLang="zh-CN" b="1" dirty="0" smtClean="0">
                <a:solidFill>
                  <a:srgbClr val="D4AF37"/>
                </a:solidFill>
                <a:latin typeface="Helvetica Neue" charset="0"/>
              </a:rPr>
              <a:t>9</a:t>
            </a:r>
            <a:r>
              <a:rPr lang="en-US" dirty="0" smtClean="0">
                <a:solidFill>
                  <a:schemeClr val="bg1">
                    <a:lumMod val="10000"/>
                    <a:lumOff val="90000"/>
                  </a:schemeClr>
                </a:solidFill>
                <a:latin typeface="Helvetica Neue" charset="0"/>
              </a:rPr>
              <a:t>. The </a:t>
            </a:r>
            <a:r>
              <a:rPr lang="en-US" dirty="0" err="1" smtClean="0">
                <a:solidFill>
                  <a:schemeClr val="bg1">
                    <a:lumMod val="10000"/>
                    <a:lumOff val="90000"/>
                  </a:schemeClr>
                </a:solidFill>
                <a:latin typeface="Helvetica Neue" charset="0"/>
              </a:rPr>
              <a:t>KNeighborsClassifier's</a:t>
            </a:r>
            <a:r>
              <a:rPr lang="en-US" dirty="0" smtClean="0">
                <a:solidFill>
                  <a:schemeClr val="bg1">
                    <a:lumMod val="10000"/>
                    <a:lumOff val="90000"/>
                  </a:schemeClr>
                </a:solidFill>
                <a:latin typeface="Helvetica Neue" charset="0"/>
              </a:rPr>
              <a:t> accuracy rate is </a:t>
            </a:r>
            <a:r>
              <a:rPr lang="en-US" b="1" dirty="0" smtClean="0">
                <a:solidFill>
                  <a:srgbClr val="D4AF37"/>
                </a:solidFill>
                <a:latin typeface="Helvetica Neue" charset="0"/>
              </a:rPr>
              <a:t>0.6</a:t>
            </a:r>
            <a:r>
              <a:rPr lang="en-US" altLang="zh-CN" b="1" dirty="0" smtClean="0">
                <a:solidFill>
                  <a:srgbClr val="D4AF37"/>
                </a:solidFill>
                <a:latin typeface="Helvetica Neue" charset="0"/>
              </a:rPr>
              <a:t>8</a:t>
            </a:r>
            <a:r>
              <a:rPr lang="en-US" dirty="0" smtClean="0">
                <a:solidFill>
                  <a:schemeClr val="bg1">
                    <a:lumMod val="10000"/>
                    <a:lumOff val="90000"/>
                  </a:schemeClr>
                </a:solidFill>
                <a:latin typeface="Helvetica Neue" charset="0"/>
              </a:rPr>
              <a:t>. Obviously, we choose LinearSVC method with its best parameter set because of higher accuracy rate.</a:t>
            </a:r>
            <a:endParaRPr lang="en-US" dirty="0">
              <a:solidFill>
                <a:schemeClr val="bg1">
                  <a:lumMod val="10000"/>
                  <a:lumOff val="90000"/>
                </a:schemeClr>
              </a:solidFill>
              <a:latin typeface="Helvetica Neue" charset="0"/>
            </a:endParaRPr>
          </a:p>
        </p:txBody>
      </p:sp>
    </p:spTree>
    <p:extLst>
      <p:ext uri="{BB962C8B-B14F-4D97-AF65-F5344CB8AC3E}">
        <p14:creationId xmlns:p14="http://schemas.microsoft.com/office/powerpoint/2010/main" val="462385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dirty="0" smtClean="0">
                <a:effectLst/>
                <a:latin typeface="Helvetica Neue"/>
                <a:ea typeface="Helvetica Neue"/>
                <a:cs typeface="Helvetica Neue"/>
                <a:sym typeface="Helvetica Neue"/>
              </a:rPr>
              <a:t> value increases </a:t>
            </a:r>
            <a:r>
              <a:rPr lang="en-US" sz="2200" b="0" i="0" u="none" strike="noStrike" dirty="0" smtClean="0">
                <a:effectLst/>
                <a:latin typeface="Helvetica Neue"/>
                <a:ea typeface="Helvetica Neue"/>
                <a:cs typeface="Helvetica Neue"/>
                <a:sym typeface="Helvetica Neue"/>
                <a:hlinkClick r:id="rId8" tooltip="Proportionality (mathematics)"/>
              </a:rPr>
              <a:t>proportionally</a:t>
            </a:r>
            <a:r>
              <a:rPr lang="en-US" sz="2200" b="0" i="0" dirty="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p>
          <a:p>
            <a:endParaRPr lang="en-US" sz="2200" b="0" i="0" dirty="0" smtClean="0">
              <a:effectLst/>
              <a:latin typeface="Helvetica Neue"/>
              <a:ea typeface="Helvetica Neue"/>
              <a:cs typeface="Helvetica Neue"/>
              <a:sym typeface="Helvetica Neue"/>
            </a:endParaRPr>
          </a:p>
          <a:p>
            <a:r>
              <a:rPr lang="en-US" altLang="zh-CN" sz="2200" b="0" i="0" dirty="0" smtClean="0">
                <a:effectLst/>
                <a:latin typeface="Helvetica Neue"/>
                <a:ea typeface="Helvetica Neue"/>
                <a:cs typeface="Helvetica Neue"/>
                <a:sym typeface="Helvetica Neue"/>
              </a:rPr>
              <a:t>LinearSVC</a:t>
            </a:r>
            <a:r>
              <a:rPr lang="zh-CN" altLang="en-US" sz="2200" b="0" i="0" dirty="0" smtClean="0">
                <a:effectLst/>
                <a:latin typeface="Helvetica Neue"/>
                <a:ea typeface="Helvetica Neue"/>
                <a:cs typeface="Helvetica Neue"/>
                <a:sym typeface="Helvetica Neue"/>
              </a:rPr>
              <a:t> </a:t>
            </a:r>
            <a:r>
              <a:rPr lang="en-US" altLang="zh-CN" sz="2200" b="0" i="0" dirty="0" smtClean="0">
                <a:effectLst/>
                <a:latin typeface="Helvetica Neue"/>
                <a:ea typeface="Helvetica Neue"/>
                <a:cs typeface="Helvetica Neue"/>
                <a:sym typeface="Helvetica Neue"/>
              </a:rPr>
              <a:t>best</a:t>
            </a:r>
            <a:r>
              <a:rPr lang="zh-CN" altLang="en-US" sz="2200" b="0" i="0" dirty="0" smtClean="0">
                <a:effectLst/>
                <a:latin typeface="Helvetica Neue"/>
                <a:ea typeface="Helvetica Neue"/>
                <a:cs typeface="Helvetica Neue"/>
                <a:sym typeface="Helvetica Neue"/>
              </a:rPr>
              <a:t> </a:t>
            </a:r>
            <a:r>
              <a:rPr lang="en-US" altLang="zh-CN" sz="2200" b="0" i="0" dirty="0" smtClean="0">
                <a:effectLst/>
                <a:latin typeface="Helvetica Neue"/>
                <a:ea typeface="Helvetica Neue"/>
                <a:cs typeface="Helvetica Neue"/>
                <a:sym typeface="Helvetica Neue"/>
              </a:rPr>
              <a:t>predicted</a:t>
            </a:r>
            <a:r>
              <a:rPr lang="zh-CN" altLang="en-US" sz="2200" b="0" i="0" dirty="0" smtClean="0">
                <a:effectLst/>
                <a:latin typeface="Helvetica Neue"/>
                <a:ea typeface="Helvetica Neue"/>
                <a:cs typeface="Helvetica Neue"/>
                <a:sym typeface="Helvetica Neue"/>
              </a:rPr>
              <a:t> </a:t>
            </a:r>
            <a:r>
              <a:rPr lang="en-US" altLang="zh-CN" sz="2200" b="0" i="0" dirty="0" smtClean="0">
                <a:effectLst/>
                <a:latin typeface="Helvetica Neue"/>
                <a:ea typeface="Helvetica Neue"/>
                <a:cs typeface="Helvetica Neue"/>
                <a:sym typeface="Helvetica Neue"/>
              </a:rPr>
              <a:t>test</a:t>
            </a:r>
            <a:endParaRPr lang="en-US" sz="2200" b="0" i="0" dirty="0" smtClean="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117102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2761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err="1" smtClean="0"/>
              <a:t>Vairables</a:t>
            </a:r>
            <a:r>
              <a:rPr lang="zh-CN" altLang="en-US" dirty="0" smtClean="0"/>
              <a:t> </a:t>
            </a:r>
            <a:r>
              <a:rPr lang="en-US" altLang="zh-CN" dirty="0" smtClean="0"/>
              <a:t>diff</a:t>
            </a:r>
            <a:r>
              <a:rPr lang="zh-CN" altLang="en-US" dirty="0" smtClean="0"/>
              <a:t>  </a:t>
            </a:r>
            <a:endParaRPr lang="en-US" dirty="0"/>
          </a:p>
        </p:txBody>
      </p:sp>
    </p:spTree>
    <p:extLst>
      <p:ext uri="{BB962C8B-B14F-4D97-AF65-F5344CB8AC3E}">
        <p14:creationId xmlns:p14="http://schemas.microsoft.com/office/powerpoint/2010/main" val="359461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err="1" smtClean="0"/>
              <a:t>Vairables</a:t>
            </a:r>
            <a:r>
              <a:rPr lang="zh-CN" altLang="en-US" dirty="0" smtClean="0"/>
              <a:t> </a:t>
            </a:r>
            <a:r>
              <a:rPr lang="en-US" altLang="zh-CN" dirty="0" smtClean="0"/>
              <a:t>diff</a:t>
            </a:r>
            <a:r>
              <a:rPr lang="zh-CN" altLang="en-US" dirty="0" smtClean="0"/>
              <a:t>  </a:t>
            </a:r>
            <a:endParaRPr lang="en-US" dirty="0"/>
          </a:p>
        </p:txBody>
      </p:sp>
    </p:spTree>
    <p:extLst>
      <p:ext uri="{BB962C8B-B14F-4D97-AF65-F5344CB8AC3E}">
        <p14:creationId xmlns:p14="http://schemas.microsoft.com/office/powerpoint/2010/main" val="97121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5694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dirty="0" smtClean="0">
                <a:effectLst/>
                <a:latin typeface="Helvetica Neue"/>
                <a:ea typeface="Helvetica Neue"/>
                <a:cs typeface="Helvetica Neue"/>
                <a:sym typeface="Helvetica Neue"/>
              </a:rPr>
              <a:t> value increases </a:t>
            </a:r>
            <a:r>
              <a:rPr lang="en-US" sz="2200" b="0" i="0" u="none" strike="noStrike" dirty="0" smtClean="0">
                <a:effectLst/>
                <a:latin typeface="Helvetica Neue"/>
                <a:ea typeface="Helvetica Neue"/>
                <a:cs typeface="Helvetica Neue"/>
                <a:sym typeface="Helvetica Neue"/>
                <a:hlinkClick r:id="rId8" tooltip="Proportionality (mathematics)"/>
              </a:rPr>
              <a:t>proportionally</a:t>
            </a:r>
            <a:r>
              <a:rPr lang="en-US" sz="2200" b="0" i="0" dirty="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p>
          <a:p>
            <a:endParaRPr lang="en-US" sz="2200" b="0" i="0" dirty="0" smtClean="0">
              <a:effectLst/>
              <a:latin typeface="Helvetica Neue"/>
              <a:ea typeface="Helvetica Neue"/>
              <a:cs typeface="Helvetica Neue"/>
              <a:sym typeface="Helvetica Neue"/>
            </a:endParaRPr>
          </a:p>
          <a:p>
            <a:r>
              <a:rPr lang="en-US" altLang="zh-CN" sz="2200" b="0" i="0" dirty="0" smtClean="0">
                <a:effectLst/>
                <a:latin typeface="Helvetica Neue"/>
                <a:ea typeface="Helvetica Neue"/>
                <a:cs typeface="Helvetica Neue"/>
                <a:sym typeface="Helvetica Neue"/>
              </a:rPr>
              <a:t>LinearSVC</a:t>
            </a:r>
            <a:r>
              <a:rPr lang="zh-CN" altLang="en-US" sz="2200" b="0" i="0" dirty="0" smtClean="0">
                <a:effectLst/>
                <a:latin typeface="Helvetica Neue"/>
                <a:ea typeface="Helvetica Neue"/>
                <a:cs typeface="Helvetica Neue"/>
                <a:sym typeface="Helvetica Neue"/>
              </a:rPr>
              <a:t> </a:t>
            </a:r>
            <a:r>
              <a:rPr lang="en-US" altLang="zh-CN" sz="2200" b="0" i="0" dirty="0" smtClean="0">
                <a:effectLst/>
                <a:latin typeface="Helvetica Neue"/>
                <a:ea typeface="Helvetica Neue"/>
                <a:cs typeface="Helvetica Neue"/>
                <a:sym typeface="Helvetica Neue"/>
              </a:rPr>
              <a:t>best</a:t>
            </a:r>
            <a:r>
              <a:rPr lang="zh-CN" altLang="en-US" sz="2200" b="0" i="0" dirty="0" smtClean="0">
                <a:effectLst/>
                <a:latin typeface="Helvetica Neue"/>
                <a:ea typeface="Helvetica Neue"/>
                <a:cs typeface="Helvetica Neue"/>
                <a:sym typeface="Helvetica Neue"/>
              </a:rPr>
              <a:t> </a:t>
            </a:r>
            <a:r>
              <a:rPr lang="en-US" altLang="zh-CN" sz="2200" b="0" i="0" dirty="0" smtClean="0">
                <a:effectLst/>
                <a:latin typeface="Helvetica Neue"/>
                <a:ea typeface="Helvetica Neue"/>
                <a:cs typeface="Helvetica Neue"/>
                <a:sym typeface="Helvetica Neue"/>
              </a:rPr>
              <a:t>predicted</a:t>
            </a:r>
            <a:r>
              <a:rPr lang="zh-CN" altLang="en-US" sz="2200" b="0" i="0" dirty="0" smtClean="0">
                <a:effectLst/>
                <a:latin typeface="Helvetica Neue"/>
                <a:ea typeface="Helvetica Neue"/>
                <a:cs typeface="Helvetica Neue"/>
                <a:sym typeface="Helvetica Neue"/>
              </a:rPr>
              <a:t> </a:t>
            </a:r>
            <a:r>
              <a:rPr lang="en-US" altLang="zh-CN" sz="2200" b="0" i="0" dirty="0" smtClean="0">
                <a:effectLst/>
                <a:latin typeface="Helvetica Neue"/>
                <a:ea typeface="Helvetica Neue"/>
                <a:cs typeface="Helvetica Neue"/>
                <a:sym typeface="Helvetica Neue"/>
              </a:rPr>
              <a:t>test</a:t>
            </a:r>
            <a:endParaRPr lang="en-US" sz="2200" b="0" i="0" dirty="0" smtClean="0">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2384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Our</a:t>
            </a:r>
            <a:r>
              <a:rPr lang="zh-CN" altLang="en-US" baseline="0" dirty="0" smtClean="0"/>
              <a:t> </a:t>
            </a:r>
            <a:r>
              <a:rPr lang="en-US" altLang="zh-CN" baseline="0" dirty="0" smtClean="0"/>
              <a:t>CEO</a:t>
            </a:r>
            <a:r>
              <a:rPr lang="zh-CN" altLang="en-US" baseline="0" dirty="0" smtClean="0"/>
              <a:t> </a:t>
            </a:r>
            <a:r>
              <a:rPr lang="en-US" altLang="zh-CN" baseline="0" dirty="0" smtClean="0"/>
              <a:t>Mr.</a:t>
            </a:r>
            <a:r>
              <a:rPr lang="zh-CN" altLang="en-US" baseline="0" dirty="0" smtClean="0"/>
              <a:t> </a:t>
            </a:r>
            <a:r>
              <a:rPr lang="en-US" altLang="zh-CN" baseline="0" dirty="0" smtClean="0"/>
              <a:t>Paffenroth.</a:t>
            </a:r>
          </a:p>
          <a:p>
            <a:endParaRPr lang="en-US" baseline="0" dirty="0" smtClean="0"/>
          </a:p>
          <a:p>
            <a:r>
              <a:rPr lang="en-US" altLang="zh-CN" dirty="0" smtClean="0"/>
              <a:t>We</a:t>
            </a:r>
            <a:r>
              <a:rPr lang="zh-CN" altLang="en-US" baseline="0" dirty="0" smtClean="0"/>
              <a:t> </a:t>
            </a:r>
            <a:r>
              <a:rPr lang="en-US" altLang="zh-CN" baseline="0" dirty="0" smtClean="0"/>
              <a:t>just</a:t>
            </a:r>
            <a:r>
              <a:rPr lang="zh-CN" altLang="en-US" baseline="0" dirty="0" smtClean="0"/>
              <a:t> </a:t>
            </a:r>
            <a:r>
              <a:rPr lang="en-US" altLang="zh-CN" baseline="0" dirty="0" smtClean="0"/>
              <a:t>finished</a:t>
            </a:r>
            <a:r>
              <a:rPr lang="zh-CN" altLang="en-US" baseline="0" dirty="0" smtClean="0"/>
              <a:t> </a:t>
            </a:r>
            <a:r>
              <a:rPr lang="en-US" altLang="zh-CN" baseline="0" dirty="0" smtClean="0"/>
              <a:t>our</a:t>
            </a:r>
            <a:r>
              <a:rPr lang="zh-CN" altLang="en-US" baseline="0" dirty="0" smtClean="0"/>
              <a:t> </a:t>
            </a:r>
            <a:r>
              <a:rPr lang="en-US" altLang="zh-CN" baseline="0" dirty="0" smtClean="0"/>
              <a:t>first</a:t>
            </a:r>
            <a:r>
              <a:rPr lang="zh-CN" altLang="en-US" baseline="0" dirty="0" smtClean="0"/>
              <a:t> </a:t>
            </a:r>
            <a:r>
              <a:rPr lang="en-US" altLang="zh-CN" baseline="0" dirty="0" smtClean="0"/>
              <a:t>job</a:t>
            </a:r>
            <a:r>
              <a:rPr lang="zh-CN" altLang="en-US" baseline="0" dirty="0" smtClean="0"/>
              <a:t> </a:t>
            </a:r>
            <a:r>
              <a:rPr lang="en-US" altLang="zh-CN" baseline="0" dirty="0" smtClean="0"/>
              <a:t>to</a:t>
            </a:r>
            <a:r>
              <a:rPr lang="zh-CN" altLang="en-US" baseline="0" dirty="0" smtClean="0"/>
              <a:t> </a:t>
            </a:r>
            <a:r>
              <a:rPr lang="en-US" altLang="zh-CN" baseline="0" dirty="0" smtClean="0"/>
              <a:t>analysis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movie</a:t>
            </a:r>
            <a:r>
              <a:rPr lang="zh-CN" altLang="en-US" baseline="0" dirty="0" smtClean="0"/>
              <a:t> </a:t>
            </a:r>
            <a:r>
              <a:rPr lang="en-US" altLang="zh-CN" baseline="0" dirty="0" smtClean="0"/>
              <a:t>rating</a:t>
            </a:r>
            <a:r>
              <a:rPr lang="zh-CN" altLang="en-US" baseline="0" dirty="0" smtClean="0"/>
              <a:t> </a:t>
            </a:r>
            <a:r>
              <a:rPr lang="en-US" altLang="zh-CN" baseline="0" dirty="0" smtClean="0"/>
              <a:t>users</a:t>
            </a:r>
            <a:r>
              <a:rPr lang="zh-CN" altLang="en-US" baseline="0" dirty="0" smtClean="0"/>
              <a:t> </a:t>
            </a:r>
            <a:r>
              <a:rPr lang="en-US" altLang="zh-CN" baseline="0" dirty="0" smtClean="0"/>
              <a:t>profile</a:t>
            </a:r>
            <a:r>
              <a:rPr lang="zh-CN" altLang="en-US" baseline="0" dirty="0" smtClean="0"/>
              <a:t> </a:t>
            </a:r>
            <a:r>
              <a:rPr lang="en-US" altLang="zh-CN" baseline="0" dirty="0" smtClean="0"/>
              <a:t>last</a:t>
            </a:r>
            <a:r>
              <a:rPr lang="zh-CN" altLang="en-US" baseline="0" dirty="0" smtClean="0"/>
              <a:t> </a:t>
            </a:r>
            <a:r>
              <a:rPr lang="en-US" altLang="zh-CN" baseline="0" dirty="0" smtClean="0"/>
              <a:t>month,</a:t>
            </a:r>
            <a:r>
              <a:rPr lang="zh-CN" altLang="en-US" baseline="0" dirty="0" smtClean="0"/>
              <a:t> </a:t>
            </a:r>
            <a:r>
              <a:rPr lang="en-US" altLang="zh-CN" baseline="0" dirty="0" smtClean="0"/>
              <a:t>and</a:t>
            </a:r>
            <a:r>
              <a:rPr lang="zh-CN" altLang="en-US" baseline="0" dirty="0" smtClean="0"/>
              <a:t> </a:t>
            </a:r>
            <a:r>
              <a:rPr lang="en-US" altLang="zh-CN" baseline="0" dirty="0" smtClean="0"/>
              <a:t>this</a:t>
            </a:r>
            <a:r>
              <a:rPr lang="zh-CN" altLang="en-US" baseline="0" dirty="0" smtClean="0"/>
              <a:t> </a:t>
            </a:r>
            <a:r>
              <a:rPr lang="en-US" altLang="zh-CN" baseline="0" dirty="0" smtClean="0"/>
              <a:t>time</a:t>
            </a:r>
            <a:r>
              <a:rPr lang="zh-CN" altLang="en-US" baseline="0" dirty="0" smtClean="0"/>
              <a:t> </a:t>
            </a:r>
            <a:r>
              <a:rPr lang="en-US" altLang="zh-CN" baseline="0" dirty="0" smtClean="0"/>
              <a:t>we</a:t>
            </a:r>
            <a:r>
              <a:rPr lang="zh-CN" altLang="en-US" baseline="0" dirty="0" smtClean="0"/>
              <a:t> </a:t>
            </a:r>
            <a:r>
              <a:rPr lang="en-US" altLang="zh-CN" baseline="0" dirty="0" smtClean="0"/>
              <a:t>will</a:t>
            </a:r>
            <a:r>
              <a:rPr lang="zh-CN" altLang="en-US" baseline="0" dirty="0" smtClean="0"/>
              <a:t> </a:t>
            </a:r>
            <a:r>
              <a:rPr lang="en-US" altLang="zh-CN" baseline="0" dirty="0" smtClean="0"/>
              <a:t>analysis</a:t>
            </a:r>
            <a:r>
              <a:rPr lang="zh-CN" altLang="en-US" baseline="0" dirty="0" smtClean="0"/>
              <a:t> </a:t>
            </a:r>
            <a:r>
              <a:rPr lang="en-US" altLang="zh-CN" baseline="0" dirty="0" smtClean="0"/>
              <a:t>inside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movie</a:t>
            </a:r>
            <a:r>
              <a:rPr lang="zh-CN" altLang="en-US" baseline="0" dirty="0" smtClean="0"/>
              <a:t> </a:t>
            </a:r>
            <a:r>
              <a:rPr lang="en-US" altLang="zh-CN" baseline="0" dirty="0" smtClean="0"/>
              <a:t>reviews</a:t>
            </a:r>
            <a:r>
              <a:rPr lang="zh-CN" altLang="en-US" baseline="0" dirty="0" smtClean="0"/>
              <a:t> </a:t>
            </a:r>
            <a:r>
              <a:rPr lang="en-US" altLang="zh-CN" baseline="0" dirty="0" smtClean="0"/>
              <a:t>,</a:t>
            </a:r>
            <a:r>
              <a:rPr lang="zh-CN" altLang="en-US" baseline="0" dirty="0" smtClean="0"/>
              <a:t> </a:t>
            </a:r>
            <a:r>
              <a:rPr lang="en-US" altLang="zh-CN" b="1" baseline="0" dirty="0" smtClean="0"/>
              <a:t>the</a:t>
            </a:r>
            <a:r>
              <a:rPr lang="zh-CN" altLang="en-US" b="1" baseline="0" dirty="0" smtClean="0"/>
              <a:t> </a:t>
            </a:r>
            <a:r>
              <a:rPr lang="en-US" altLang="zh-CN" b="1" baseline="0" dirty="0" smtClean="0"/>
              <a:t>textual</a:t>
            </a:r>
            <a:r>
              <a:rPr lang="zh-CN" altLang="en-US" b="1" baseline="0" dirty="0" smtClean="0"/>
              <a:t> </a:t>
            </a:r>
            <a:r>
              <a:rPr lang="en-US" altLang="zh-CN" b="1" baseline="0" dirty="0" smtClean="0"/>
              <a:t>analysis</a:t>
            </a:r>
            <a:r>
              <a:rPr lang="zh-CN" altLang="en-US" b="1" baseline="0" dirty="0" smtClean="0"/>
              <a:t> </a:t>
            </a:r>
            <a:r>
              <a:rPr lang="en-US" altLang="zh-CN" b="1" baseline="0" dirty="0" smtClean="0"/>
              <a:t>of</a:t>
            </a:r>
            <a:r>
              <a:rPr lang="zh-CN" altLang="en-US" b="1" baseline="0" dirty="0" smtClean="0"/>
              <a:t> </a:t>
            </a:r>
            <a:r>
              <a:rPr lang="en-US" altLang="zh-CN" b="1" baseline="0" dirty="0" smtClean="0"/>
              <a:t>movie</a:t>
            </a:r>
            <a:r>
              <a:rPr lang="zh-CN" altLang="en-US" b="1" baseline="0" dirty="0" smtClean="0"/>
              <a:t> </a:t>
            </a:r>
            <a:r>
              <a:rPr lang="en-US" altLang="zh-CN" b="1" baseline="0" dirty="0" smtClean="0"/>
              <a:t>reviews</a:t>
            </a:r>
            <a:r>
              <a:rPr lang="en-US" altLang="zh-CN" baseline="0" dirty="0" smtClean="0"/>
              <a:t>.(</a:t>
            </a:r>
            <a:r>
              <a:rPr lang="zh-CN" altLang="en-US" baseline="0" dirty="0" smtClean="0"/>
              <a:t>引进新的电影</a:t>
            </a:r>
            <a:r>
              <a:rPr lang="en-US" altLang="zh-CN" baseline="0" dirty="0" smtClean="0"/>
              <a:t>,</a:t>
            </a:r>
            <a:r>
              <a:rPr lang="zh-CN" altLang="en-US" baseline="0" dirty="0" smtClean="0"/>
              <a:t> 看什么是好的电影</a:t>
            </a:r>
            <a:r>
              <a:rPr lang="en-US" altLang="zh-CN" baseline="0" dirty="0" smtClean="0"/>
              <a:t>.)</a:t>
            </a:r>
            <a:r>
              <a:rPr lang="zh-CN" altLang="en-US" baseline="0" dirty="0" smtClean="0"/>
              <a:t> </a:t>
            </a:r>
            <a:r>
              <a:rPr lang="en-US" altLang="zh-CN" baseline="0" dirty="0" smtClean="0"/>
              <a:t>(target)</a:t>
            </a:r>
          </a:p>
        </p:txBody>
      </p:sp>
    </p:spTree>
    <p:extLst>
      <p:ext uri="{BB962C8B-B14F-4D97-AF65-F5344CB8AC3E}">
        <p14:creationId xmlns:p14="http://schemas.microsoft.com/office/powerpoint/2010/main" val="1672025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313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dirty="0" smtClean="0">
                <a:solidFill>
                  <a:srgbClr val="F8FFFF"/>
                </a:solidFill>
                <a:latin typeface="Avenir Next" charset="0"/>
                <a:ea typeface="Avenir Next" charset="0"/>
                <a:cs typeface="Avenir Next" charset="0"/>
              </a:rPr>
              <a:t>We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got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dataset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with</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label</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Positive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and</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Negative,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XXX</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will</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show</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test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result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later,</a:t>
            </a:r>
          </a:p>
          <a:p>
            <a:pPr marL="0" marR="0" indent="0" defTabSz="457200" eaLnBrk="1" fontAlgn="auto" latinLnBrk="0" hangingPunct="1">
              <a:lnSpc>
                <a:spcPct val="117999"/>
              </a:lnSpc>
              <a:spcBef>
                <a:spcPts val="0"/>
              </a:spcBef>
              <a:spcAft>
                <a:spcPts val="0"/>
              </a:spcAft>
              <a:buClrTx/>
              <a:buSzTx/>
              <a:buFontTx/>
              <a:buNone/>
              <a:tabLst/>
              <a:defRPr/>
            </a:pPr>
            <a:r>
              <a:rPr lang="en-US" altLang="zh-CN" baseline="0" dirty="0" smtClean="0">
                <a:solidFill>
                  <a:srgbClr val="F8FFFF"/>
                </a:solidFill>
                <a:latin typeface="Avenir Next" charset="0"/>
                <a:ea typeface="Avenir Next" charset="0"/>
                <a:cs typeface="Avenir Next" charset="0"/>
              </a:rPr>
              <a:t>We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use</a:t>
            </a:r>
            <a:r>
              <a:rPr lang="zh-CN" altLang="en-US" baseline="0" dirty="0" smtClean="0">
                <a:solidFill>
                  <a:srgbClr val="F8FFFF"/>
                </a:solidFill>
                <a:latin typeface="Avenir Next" charset="0"/>
                <a:ea typeface="Avenir Next" charset="0"/>
                <a:cs typeface="Avenir Next" charset="0"/>
              </a:rPr>
              <a:t> </a:t>
            </a:r>
            <a:r>
              <a:rPr lang="en-US" altLang="zh-CN" baseline="0" dirty="0" err="1" smtClean="0">
                <a:solidFill>
                  <a:srgbClr val="F8FFFF"/>
                </a:solidFill>
                <a:latin typeface="Avenir Next" charset="0"/>
                <a:ea typeface="Avenir Next" charset="0"/>
                <a:cs typeface="Avenir Next" charset="0"/>
              </a:rPr>
              <a:t>Scikit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learn,</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best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package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of</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Python</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for</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machine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learning,</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err="1" smtClean="0">
                <a:solidFill>
                  <a:srgbClr val="F8FFFF"/>
                </a:solidFill>
                <a:latin typeface="Avenir Next" charset="0"/>
                <a:ea typeface="Avenir Next" charset="0"/>
                <a:cs typeface="Avenir Next" charset="0"/>
              </a:rPr>
              <a:t>matplotlib</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to</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visualize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result,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and</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err="1" smtClean="0">
                <a:solidFill>
                  <a:srgbClr val="F8FFFF"/>
                </a:solidFill>
                <a:latin typeface="Avenir Next" charset="0"/>
                <a:ea typeface="Avenir Next" charset="0"/>
                <a:cs typeface="Avenir Next" charset="0"/>
              </a:rPr>
              <a:t>Plotly</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another</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python</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package(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I</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love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python</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for</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final</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interactive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plot.</a:t>
            </a:r>
            <a:endParaRPr lang="en-US" altLang="zh-CN" dirty="0" smtClean="0">
              <a:solidFill>
                <a:srgbClr val="F8FFFF"/>
              </a:solidFill>
              <a:latin typeface="Avenir Next" charset="0"/>
              <a:ea typeface="Avenir Next" charset="0"/>
              <a:cs typeface="Avenir Next" charset="0"/>
            </a:endParaRPr>
          </a:p>
          <a:p>
            <a:r>
              <a:rPr lang="en-US" altLang="zh-CN" dirty="0" smtClean="0">
                <a:solidFill>
                  <a:srgbClr val="F8FFFF"/>
                </a:solidFill>
                <a:latin typeface="Avenir Next" charset="0"/>
                <a:ea typeface="Avenir Next" charset="0"/>
                <a:cs typeface="Avenir Next" charset="0"/>
              </a:rPr>
              <a:t>Of</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course,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in</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the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future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we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may</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do</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more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research</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and</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make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more</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money</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for</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our</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CEO.</a:t>
            </a:r>
          </a:p>
          <a:p>
            <a:r>
              <a:rPr lang="zh-CN" altLang="en-US" baseline="0" dirty="0" smtClean="0">
                <a:solidFill>
                  <a:srgbClr val="F8FFFF"/>
                </a:solidFill>
                <a:latin typeface="Avenir Next" charset="0"/>
                <a:ea typeface="Avenir Next" charset="0"/>
                <a:cs typeface="Avenir Next" charset="0"/>
              </a:rPr>
              <a:t>*</a:t>
            </a:r>
            <a:r>
              <a:rPr lang="en-US" altLang="zh-CN" baseline="0" dirty="0" smtClean="0">
                <a:solidFill>
                  <a:srgbClr val="F8FFFF"/>
                </a:solidFill>
                <a:latin typeface="Avenir Next" charset="0"/>
                <a:ea typeface="Avenir Next" charset="0"/>
                <a:cs typeface="Avenir Next" charset="0"/>
              </a:rPr>
              <a: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point</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to</a:t>
            </a:r>
            <a:r>
              <a:rPr lang="zh-CN" altLang="en-US" baseline="0" dirty="0" smtClean="0">
                <a:solidFill>
                  <a:srgbClr val="F8FFFF"/>
                </a:solidFill>
                <a:latin typeface="Avenir Next" charset="0"/>
                <a:ea typeface="Avenir Next" charset="0"/>
                <a:cs typeface="Avenir Next" charset="0"/>
              </a:rPr>
              <a:t> </a:t>
            </a:r>
            <a:r>
              <a:rPr lang="en-US" altLang="zh-CN" baseline="0" dirty="0" smtClean="0">
                <a:solidFill>
                  <a:srgbClr val="F8FFFF"/>
                </a:solidFill>
                <a:latin typeface="Avenir Next" charset="0"/>
                <a:ea typeface="Avenir Next" charset="0"/>
                <a:cs typeface="Avenir Next" charset="0"/>
              </a:rPr>
              <a:t>Paffenroth</a:t>
            </a:r>
          </a:p>
          <a:p>
            <a:endParaRPr lang="en-US" baseline="0" dirty="0" smtClean="0">
              <a:solidFill>
                <a:srgbClr val="F8FFFF"/>
              </a:solidFill>
              <a:latin typeface="Avenir Next" charset="0"/>
              <a:ea typeface="Avenir Next" charset="0"/>
              <a:cs typeface="Avenir Next" charset="0"/>
            </a:endParaRPr>
          </a:p>
          <a:p>
            <a:pPr marL="0" marR="0" indent="0" defTabSz="457200" eaLnBrk="1" fontAlgn="auto" latinLnBrk="0" hangingPunct="1">
              <a:lnSpc>
                <a:spcPct val="117999"/>
              </a:lnSpc>
              <a:spcBef>
                <a:spcPts val="0"/>
              </a:spcBef>
              <a:spcAft>
                <a:spcPts val="0"/>
              </a:spcAft>
              <a:buClrTx/>
              <a:buSzTx/>
              <a:buFontTx/>
              <a:buNone/>
              <a:tabLst/>
              <a:defRPr/>
            </a:pPr>
            <a:r>
              <a:rPr lang="en-US" altLang="zh-CN" baseline="0" dirty="0" smtClean="0"/>
              <a:t>XXX</a:t>
            </a:r>
            <a:r>
              <a:rPr lang="zh-CN" altLang="en-US" baseline="0" dirty="0" smtClean="0"/>
              <a:t> </a:t>
            </a:r>
            <a:r>
              <a:rPr lang="en-US" altLang="zh-CN" baseline="0" dirty="0" smtClean="0"/>
              <a:t>will</a:t>
            </a:r>
            <a:r>
              <a:rPr lang="zh-CN" altLang="en-US" baseline="0" dirty="0" smtClean="0"/>
              <a:t> </a:t>
            </a:r>
            <a:r>
              <a:rPr lang="en-US" altLang="zh-CN" baseline="0" dirty="0" smtClean="0"/>
              <a:t>introduce</a:t>
            </a:r>
            <a:r>
              <a:rPr lang="zh-CN" altLang="en-US" baseline="0" dirty="0" smtClean="0"/>
              <a:t> </a:t>
            </a:r>
            <a:r>
              <a:rPr lang="en-US" altLang="zh-CN" baseline="0" dirty="0" smtClean="0"/>
              <a:t>this</a:t>
            </a:r>
            <a:r>
              <a:rPr lang="zh-CN" altLang="en-US" baseline="0" dirty="0" smtClean="0"/>
              <a:t> </a:t>
            </a:r>
            <a:r>
              <a:rPr lang="en-US" altLang="zh-CN" baseline="0" dirty="0" smtClean="0"/>
              <a:t>to</a:t>
            </a:r>
            <a:r>
              <a:rPr lang="zh-CN" altLang="en-US" baseline="0" dirty="0" smtClean="0"/>
              <a:t> </a:t>
            </a:r>
            <a:r>
              <a:rPr lang="en-US" altLang="zh-CN" baseline="0" dirty="0" smtClean="0"/>
              <a:t>you,</a:t>
            </a:r>
            <a:r>
              <a:rPr lang="zh-CN" altLang="en-US" baseline="0" dirty="0" smtClean="0"/>
              <a:t> </a:t>
            </a:r>
            <a:r>
              <a:rPr lang="en-US" altLang="zh-CN" baseline="0" dirty="0" smtClean="0"/>
              <a:t>XXX</a:t>
            </a:r>
            <a:endParaRPr lang="en-US" dirty="0" smtClean="0"/>
          </a:p>
          <a:p>
            <a:endParaRPr lang="en-US" dirty="0"/>
          </a:p>
        </p:txBody>
      </p:sp>
    </p:spTree>
    <p:extLst>
      <p:ext uri="{BB962C8B-B14F-4D97-AF65-F5344CB8AC3E}">
        <p14:creationId xmlns:p14="http://schemas.microsoft.com/office/powerpoint/2010/main" val="127784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endParaRPr lang="en-US" dirty="0"/>
          </a:p>
        </p:txBody>
      </p:sp>
    </p:spTree>
    <p:extLst>
      <p:ext uri="{BB962C8B-B14F-4D97-AF65-F5344CB8AC3E}">
        <p14:creationId xmlns:p14="http://schemas.microsoft.com/office/powerpoint/2010/main" val="104419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dirty="0" smtClean="0">
                <a:effectLst/>
                <a:latin typeface="Helvetica Neue"/>
                <a:ea typeface="Helvetica Neue"/>
                <a:cs typeface="Helvetica Neue"/>
                <a:sym typeface="Helvetica Neue"/>
              </a:rPr>
              <a:t> value increases </a:t>
            </a:r>
            <a:r>
              <a:rPr lang="en-US" sz="2200" b="0" i="0" u="none" strike="noStrike" dirty="0" smtClean="0">
                <a:effectLst/>
                <a:latin typeface="Helvetica Neue"/>
                <a:ea typeface="Helvetica Neue"/>
                <a:cs typeface="Helvetica Neue"/>
                <a:sym typeface="Helvetica Neue"/>
                <a:hlinkClick r:id="rId8" tooltip="Proportionality (mathematics)"/>
              </a:rPr>
              <a:t>proportionally</a:t>
            </a:r>
            <a:r>
              <a:rPr lang="en-US" sz="2200" b="0" i="0" dirty="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endParaRPr lang="en-US" dirty="0"/>
          </a:p>
        </p:txBody>
      </p:sp>
    </p:spTree>
    <p:extLst>
      <p:ext uri="{BB962C8B-B14F-4D97-AF65-F5344CB8AC3E}">
        <p14:creationId xmlns:p14="http://schemas.microsoft.com/office/powerpoint/2010/main" val="83426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smtClean="0">
                <a:effectLst/>
                <a:latin typeface="Helvetica Neue"/>
                <a:ea typeface="Helvetica Neue"/>
                <a:cs typeface="Helvetica Neue"/>
                <a:sym typeface="Helvetica Neue"/>
              </a:rPr>
              <a:t> value increases </a:t>
            </a:r>
            <a:r>
              <a:rPr lang="en-US" sz="2200" b="0" i="0" u="none" strike="noStrike" smtClean="0">
                <a:effectLst/>
                <a:latin typeface="Helvetica Neue"/>
                <a:ea typeface="Helvetica Neue"/>
                <a:cs typeface="Helvetica Neue"/>
                <a:sym typeface="Helvetica Neue"/>
                <a:hlinkClick r:id="rId8" tooltip="Proportionality (mathematics)"/>
              </a:rPr>
              <a:t>proportionally</a:t>
            </a:r>
            <a:r>
              <a:rPr lang="en-US" sz="2200" b="0" i="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endParaRPr lang="en-US" dirty="0"/>
          </a:p>
        </p:txBody>
      </p:sp>
    </p:spTree>
    <p:extLst>
      <p:ext uri="{BB962C8B-B14F-4D97-AF65-F5344CB8AC3E}">
        <p14:creationId xmlns:p14="http://schemas.microsoft.com/office/powerpoint/2010/main" val="2057518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smtClean="0">
                <a:effectLst/>
                <a:latin typeface="Helvetica Neue"/>
                <a:ea typeface="Helvetica Neue"/>
                <a:cs typeface="Helvetica Neue"/>
                <a:sym typeface="Helvetica Neue"/>
              </a:rPr>
              <a:t> value increases </a:t>
            </a:r>
            <a:r>
              <a:rPr lang="en-US" sz="2200" b="0" i="0" u="none" strike="noStrike" smtClean="0">
                <a:effectLst/>
                <a:latin typeface="Helvetica Neue"/>
                <a:ea typeface="Helvetica Neue"/>
                <a:cs typeface="Helvetica Neue"/>
                <a:sym typeface="Helvetica Neue"/>
                <a:hlinkClick r:id="rId8" tooltip="Proportionality (mathematics)"/>
              </a:rPr>
              <a:t>proportionally</a:t>
            </a:r>
            <a:r>
              <a:rPr lang="en-US" sz="2200" b="0" i="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endParaRPr lang="en-US" dirty="0"/>
          </a:p>
        </p:txBody>
      </p:sp>
    </p:spTree>
    <p:extLst>
      <p:ext uri="{BB962C8B-B14F-4D97-AF65-F5344CB8AC3E}">
        <p14:creationId xmlns:p14="http://schemas.microsoft.com/office/powerpoint/2010/main" val="457244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r>
              <a:rPr lang="en-US" baseline="0" dirty="0" smtClean="0"/>
              <a:t>.</a:t>
            </a:r>
          </a:p>
          <a:p>
            <a:r>
              <a:rPr lang="en-US" sz="2200" b="0" i="0" dirty="0" smtClean="0">
                <a:effectLst/>
                <a:latin typeface="Helvetica Neue"/>
                <a:ea typeface="Helvetica Neue"/>
                <a:cs typeface="Helvetica Neue"/>
                <a:sym typeface="Helvetica Neue"/>
              </a:rPr>
              <a:t>In </a:t>
            </a:r>
            <a:r>
              <a:rPr lang="en-US" sz="2200" b="0" i="0" u="none" strike="noStrike" dirty="0" smtClean="0">
                <a:effectLst/>
                <a:latin typeface="Helvetica Neue"/>
                <a:ea typeface="Helvetica Neue"/>
                <a:cs typeface="Helvetica Neue"/>
                <a:sym typeface="Helvetica Neue"/>
                <a:hlinkClick r:id="rId3"/>
              </a:rPr>
              <a:t>information retrieval</a:t>
            </a:r>
            <a:r>
              <a:rPr lang="en-US" sz="2200" b="0" i="0" dirty="0" smtClean="0">
                <a:effectLst/>
                <a:latin typeface="Helvetica Neue"/>
                <a:ea typeface="Helvetica Neue"/>
                <a:cs typeface="Helvetica Neue"/>
                <a:sym typeface="Helvetica Neue"/>
              </a:rPr>
              <a:t>, </a:t>
            </a:r>
            <a:r>
              <a:rPr lang="en-US" sz="2200" b="1" i="0" dirty="0" err="1" smtClean="0">
                <a:effectLst/>
                <a:latin typeface="Helvetica Neue"/>
                <a:ea typeface="Helvetica Neue"/>
                <a:cs typeface="Helvetica Neue"/>
                <a:sym typeface="Helvetica Neue"/>
              </a:rPr>
              <a:t>tf</a:t>
            </a:r>
            <a:r>
              <a:rPr lang="en-US" sz="2200" b="1" i="0" dirty="0" smtClean="0">
                <a:effectLst/>
                <a:latin typeface="Helvetica Neue"/>
                <a:ea typeface="Helvetica Neue"/>
                <a:cs typeface="Helvetica Neue"/>
                <a:sym typeface="Helvetica Neue"/>
              </a:rPr>
              <a:t>–</a:t>
            </a:r>
            <a:r>
              <a:rPr lang="en-US" sz="2200" b="1" i="0" dirty="0" err="1" smtClean="0">
                <a:effectLst/>
                <a:latin typeface="Helvetica Neue"/>
                <a:ea typeface="Helvetica Neue"/>
                <a:cs typeface="Helvetica Neue"/>
                <a:sym typeface="Helvetica Neue"/>
              </a:rPr>
              <a:t>idf</a:t>
            </a:r>
            <a:r>
              <a:rPr lang="en-US" sz="2200" b="0" i="0" dirty="0" smtClean="0">
                <a:effectLst/>
                <a:latin typeface="Helvetica Neue"/>
                <a:ea typeface="Helvetica Neue"/>
                <a:cs typeface="Helvetica Neue"/>
                <a:sym typeface="Helvetica Neue"/>
              </a:rPr>
              <a:t>, short for </a:t>
            </a:r>
            <a:r>
              <a:rPr lang="en-US" sz="2200" b="1" i="0" dirty="0" smtClean="0">
                <a:effectLst/>
                <a:latin typeface="Helvetica Neue"/>
                <a:ea typeface="Helvetica Neue"/>
                <a:cs typeface="Helvetica Neue"/>
                <a:sym typeface="Helvetica Neue"/>
              </a:rPr>
              <a:t>term frequency–inverse document frequency</a:t>
            </a:r>
            <a:r>
              <a:rPr lang="en-US" sz="2200" b="0" i="0" dirty="0" smtClean="0">
                <a:effectLst/>
                <a:latin typeface="Helvetica Neue"/>
                <a:ea typeface="Helvetica Neue"/>
                <a:cs typeface="Helvetica Neue"/>
                <a:sym typeface="Helvetica Neue"/>
              </a:rPr>
              <a:t>, is a numerical statistic that is intended to reflect how important a word is to a </a:t>
            </a:r>
            <a:r>
              <a:rPr lang="en-US" sz="2200" b="0" i="0" u="none" strike="noStrike" dirty="0" smtClean="0">
                <a:effectLst/>
                <a:latin typeface="Helvetica Neue"/>
                <a:ea typeface="Helvetica Neue"/>
                <a:cs typeface="Helvetica Neue"/>
                <a:sym typeface="Helvetica Neue"/>
                <a:hlinkClick r:id="rId4"/>
              </a:rPr>
              <a:t>document</a:t>
            </a:r>
            <a:r>
              <a:rPr lang="en-US" sz="2200" b="0" i="0" dirty="0" smtClean="0">
                <a:effectLst/>
                <a:latin typeface="Helvetica Neue"/>
                <a:ea typeface="Helvetica Neue"/>
                <a:cs typeface="Helvetica Neue"/>
                <a:sym typeface="Helvetica Neue"/>
              </a:rPr>
              <a:t> in a collection or </a:t>
            </a:r>
            <a:r>
              <a:rPr lang="en-US" sz="2200" b="0" i="0" u="none" strike="noStrike" dirty="0" smtClean="0">
                <a:effectLst/>
                <a:latin typeface="Helvetica Neue"/>
                <a:ea typeface="Helvetica Neue"/>
                <a:cs typeface="Helvetica Neue"/>
                <a:sym typeface="Helvetica Neue"/>
                <a:hlinkClick r:id="rId5" tooltip="Text corpus"/>
              </a:rPr>
              <a:t>corpus</a:t>
            </a:r>
            <a:r>
              <a:rPr lang="en-US" sz="2200" b="0" i="0" dirty="0" smtClean="0">
                <a:effectLst/>
                <a:latin typeface="Helvetica Neue"/>
                <a:ea typeface="Helvetica Neue"/>
                <a:cs typeface="Helvetica Neue"/>
                <a:sym typeface="Helvetica Neue"/>
              </a:rPr>
              <a:t>.</a:t>
            </a:r>
            <a:r>
              <a:rPr lang="en-US" sz="2200" b="0" i="0" u="none" strike="noStrike" baseline="30000" dirty="0" smtClean="0">
                <a:effectLst/>
                <a:latin typeface="Helvetica Neue"/>
                <a:ea typeface="Helvetica Neue"/>
                <a:cs typeface="Helvetica Neue"/>
                <a:sym typeface="Helvetica Neue"/>
                <a:hlinkClick r:id="rId6"/>
              </a:rPr>
              <a:t>[1]</a:t>
            </a:r>
            <a:r>
              <a:rPr lang="en-US" sz="2200" b="0" i="0" baseline="30000" dirty="0" smtClean="0">
                <a:effectLst/>
                <a:latin typeface="Helvetica Neue"/>
                <a:ea typeface="Helvetica Neue"/>
                <a:cs typeface="Helvetica Neue"/>
                <a:sym typeface="Helvetica Neue"/>
              </a:rPr>
              <a:t>:8</a:t>
            </a:r>
            <a:r>
              <a:rPr lang="en-US" sz="2200" b="0" i="0" dirty="0" smtClean="0">
                <a:effectLst/>
                <a:latin typeface="Helvetica Neue"/>
                <a:ea typeface="Helvetica Neue"/>
                <a:cs typeface="Helvetica Neue"/>
                <a:sym typeface="Helvetica Neue"/>
              </a:rPr>
              <a:t> It is often used as a weighting factor in information retrieval and </a:t>
            </a:r>
            <a:r>
              <a:rPr lang="en-US" sz="2200" b="0" i="0" u="none" strike="noStrike" dirty="0" smtClean="0">
                <a:effectLst/>
                <a:latin typeface="Helvetica Neue"/>
                <a:ea typeface="Helvetica Neue"/>
                <a:cs typeface="Helvetica Neue"/>
                <a:sym typeface="Helvetica Neue"/>
                <a:hlinkClick r:id="rId7" tooltip="Text mining"/>
              </a:rPr>
              <a:t>text mining</a:t>
            </a:r>
            <a:r>
              <a:rPr lang="en-US" sz="2200" b="0" i="0" dirty="0" smtClean="0">
                <a:effectLst/>
                <a:latin typeface="Helvetica Neue"/>
                <a:ea typeface="Helvetica Neue"/>
                <a:cs typeface="Helvetica Neue"/>
                <a:sym typeface="Helvetica Neue"/>
              </a:rPr>
              <a:t>. The </a:t>
            </a:r>
            <a:r>
              <a:rPr lang="en-US" sz="2200" b="0" i="0" dirty="0" err="1" smtClean="0">
                <a:effectLst/>
                <a:latin typeface="Helvetica Neue"/>
                <a:ea typeface="Helvetica Neue"/>
                <a:cs typeface="Helvetica Neue"/>
                <a:sym typeface="Helvetica Neue"/>
              </a:rPr>
              <a:t>tf-idf</a:t>
            </a:r>
            <a:r>
              <a:rPr lang="en-US" sz="2200" b="0" i="0" smtClean="0">
                <a:effectLst/>
                <a:latin typeface="Helvetica Neue"/>
                <a:ea typeface="Helvetica Neue"/>
                <a:cs typeface="Helvetica Neue"/>
                <a:sym typeface="Helvetica Neue"/>
              </a:rPr>
              <a:t> value increases </a:t>
            </a:r>
            <a:r>
              <a:rPr lang="en-US" sz="2200" b="0" i="0" u="none" strike="noStrike" smtClean="0">
                <a:effectLst/>
                <a:latin typeface="Helvetica Neue"/>
                <a:ea typeface="Helvetica Neue"/>
                <a:cs typeface="Helvetica Neue"/>
                <a:sym typeface="Helvetica Neue"/>
                <a:hlinkClick r:id="rId8" tooltip="Proportionality (mathematics)"/>
              </a:rPr>
              <a:t>proportionally</a:t>
            </a:r>
            <a:r>
              <a:rPr lang="en-US" sz="2200" b="0" i="0" smtClean="0">
                <a:effectLst/>
                <a:latin typeface="Helvetica Neue"/>
                <a:ea typeface="Helvetica Neue"/>
                <a:cs typeface="Helvetica Neue"/>
                <a:sym typeface="Helvetica Neue"/>
              </a:rPr>
              <a:t> to the number of times a word appears in the document, but is offset by the frequency of the word in the corpus, which helps to adjust for the fact that some words appear more frequently in general.</a:t>
            </a:r>
            <a:endParaRPr lang="en-US" dirty="0"/>
          </a:p>
        </p:txBody>
      </p:sp>
    </p:spTree>
    <p:extLst>
      <p:ext uri="{BB962C8B-B14F-4D97-AF65-F5344CB8AC3E}">
        <p14:creationId xmlns:p14="http://schemas.microsoft.com/office/powerpoint/2010/main" val="44743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Shape 12"/>
          <p:cNvSpPr/>
          <p:nvPr/>
        </p:nvSpPr>
        <p:spPr>
          <a:xfrm flipV="1">
            <a:off x="3619500" y="8635632"/>
            <a:ext cx="17145000" cy="370"/>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13" name="Shape 13"/>
          <p:cNvSpPr>
            <a:spLocks noGrp="1"/>
          </p:cNvSpPr>
          <p:nvPr>
            <p:ph type="title"/>
          </p:nvPr>
        </p:nvSpPr>
        <p:spPr>
          <a:xfrm>
            <a:off x="3619500" y="9036843"/>
            <a:ext cx="17145000" cy="3804048"/>
          </a:xfrm>
          <a:prstGeom prst="rect">
            <a:avLst/>
          </a:prstGeom>
        </p:spPr>
        <p:txBody>
          <a:bodyPr/>
          <a:lstStyle>
            <a:lvl1pPr>
              <a:spcBef>
                <a:spcPts val="0"/>
              </a:spcBef>
              <a:defRPr sz="23800"/>
            </a:lvl1pPr>
          </a:lstStyle>
          <a:p>
            <a:r>
              <a:t>Title Text</a:t>
            </a:r>
          </a:p>
        </p:txBody>
      </p:sp>
      <p:sp>
        <p:nvSpPr>
          <p:cNvPr id="14" name="Shape 14"/>
          <p:cNvSpPr>
            <a:spLocks noGrp="1"/>
          </p:cNvSpPr>
          <p:nvPr>
            <p:ph type="body" sz="quarter" idx="1"/>
          </p:nvPr>
        </p:nvSpPr>
        <p:spPr>
          <a:xfrm>
            <a:off x="3619500" y="6000750"/>
            <a:ext cx="17145000" cy="2536032"/>
          </a:xfrm>
          <a:prstGeom prst="rect">
            <a:avLst/>
          </a:prstGeom>
        </p:spPr>
        <p:txBody>
          <a:bodyPr anchor="b"/>
          <a:lstStyle>
            <a:lvl1pPr marL="0" indent="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20222927" y="607218"/>
            <a:ext cx="545704" cy="612776"/>
          </a:xfrm>
          <a:prstGeom prst="rect">
            <a:avLst/>
          </a:prstGeom>
        </p:spPr>
        <p:txBody>
          <a:bodyPr/>
          <a:lstStyle/>
          <a:p>
            <a:fld id="{86CB4B4D-7CA3-9044-876B-883B54F8677D}" type="slidenum">
              <a:t>‹#›</a:t>
            </a:fld>
            <a:endParaRPr/>
          </a:p>
        </p:txBody>
      </p:sp>
      <p:grpSp>
        <p:nvGrpSpPr>
          <p:cNvPr id="7" name="Group 6"/>
          <p:cNvGrpSpPr/>
          <p:nvPr userDrawn="1"/>
        </p:nvGrpSpPr>
        <p:grpSpPr>
          <a:xfrm>
            <a:off x="300923" y="12619243"/>
            <a:ext cx="1695598" cy="875239"/>
            <a:chOff x="1132195" y="9524920"/>
            <a:chExt cx="2717750" cy="1032063"/>
          </a:xfrm>
        </p:grpSpPr>
        <p:sp>
          <p:nvSpPr>
            <p:cNvPr id="8" name="TextBox 7"/>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F8FFFF"/>
                  </a:solidFill>
                </a:rPr>
                <a:t>Group 10</a:t>
              </a:r>
            </a:p>
          </p:txBody>
        </p:sp>
        <p:sp>
          <p:nvSpPr>
            <p:cNvPr id="9" name="Rectangle 8"/>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11334750" y="3714750"/>
            <a:ext cx="9429750" cy="3518297"/>
          </a:xfrm>
          <a:prstGeom prst="rect">
            <a:avLst/>
          </a:prstGeom>
        </p:spPr>
        <p:txBody>
          <a:bodyPr>
            <a:spAutoFit/>
          </a:bodyPr>
          <a:lstStyle>
            <a:lvl1pPr marL="0" indent="0">
              <a:lnSpc>
                <a:spcPct val="80000"/>
              </a:lnSpc>
              <a:spcBef>
                <a:spcPts val="0"/>
              </a:spcBef>
              <a:buClrTx/>
              <a:buSzTx/>
              <a:buFontTx/>
              <a:buNone/>
              <a:defRPr sz="13200" cap="all">
                <a:solidFill>
                  <a:srgbClr val="FFFFFF"/>
                </a:solidFill>
                <a:latin typeface="+mn-lt"/>
                <a:ea typeface="+mn-ea"/>
                <a:cs typeface="+mn-cs"/>
                <a:sym typeface="DIN Condensed"/>
              </a:defRPr>
            </a:lvl1pPr>
          </a:lstStyle>
          <a:p>
            <a:r>
              <a:t>Type a quote here.</a:t>
            </a:r>
          </a:p>
        </p:txBody>
      </p:sp>
      <p:sp>
        <p:nvSpPr>
          <p:cNvPr id="133" name="Shape 133"/>
          <p:cNvSpPr>
            <a:spLocks noGrp="1"/>
          </p:cNvSpPr>
          <p:nvPr>
            <p:ph type="pic" sz="half" idx="14"/>
          </p:nvPr>
        </p:nvSpPr>
        <p:spPr>
          <a:xfrm>
            <a:off x="3048000" y="0"/>
            <a:ext cx="7715250" cy="137160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11334750" y="10951369"/>
            <a:ext cx="9429750" cy="1219201"/>
          </a:xfrm>
          <a:prstGeom prst="rect">
            <a:avLst/>
          </a:prstGeom>
        </p:spPr>
        <p:txBody>
          <a:bodyPr anchor="ctr">
            <a:spAutoFit/>
          </a:bodyPr>
          <a:lstStyle>
            <a:lvl1pPr marL="0" indent="0" defTabSz="642937">
              <a:spcBef>
                <a:spcPts val="0"/>
              </a:spcBef>
              <a:buClrTx/>
              <a:buSzTx/>
              <a:buFontTx/>
              <a:buNone/>
              <a:defRPr sz="8400">
                <a:solidFill>
                  <a:srgbClr val="232323"/>
                </a:solidFill>
                <a:latin typeface="+mn-lt"/>
                <a:ea typeface="+mn-ea"/>
                <a:cs typeface="+mn-cs"/>
                <a:sym typeface="DIN Condensed"/>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Shape 142"/>
          <p:cNvSpPr>
            <a:spLocks noGrp="1"/>
          </p:cNvSpPr>
          <p:nvPr>
            <p:ph type="pic" idx="13"/>
          </p:nvPr>
        </p:nvSpPr>
        <p:spPr>
          <a:xfrm>
            <a:off x="3048000" y="0"/>
            <a:ext cx="18288000" cy="13716000"/>
          </a:xfrm>
          <a:prstGeom prst="rect">
            <a:avLst/>
          </a:prstGeom>
        </p:spPr>
        <p:txBody>
          <a:bodyPr lIns="91439" tIns="45719" rIns="91439" bIns="45719">
            <a:noAutofit/>
          </a:bodyPr>
          <a:lstStyle/>
          <a:p>
            <a:endParaRP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3619500" y="5679281"/>
            <a:ext cx="17145000" cy="6357938"/>
          </a:xfrm>
          <a:prstGeom prst="rect">
            <a:avLst/>
          </a:prstGeom>
        </p:spPr>
        <p:txBody>
          <a:bodyPr/>
          <a:lstStyle>
            <a:lvl1pPr>
              <a:spcBef>
                <a:spcPts val="0"/>
              </a:spcBef>
              <a:defRPr sz="23800"/>
            </a:lvl1pPr>
          </a:lstStyle>
          <a:p>
            <a:r>
              <a:t>Title Text</a:t>
            </a:r>
          </a:p>
        </p:txBody>
      </p:sp>
      <p:sp>
        <p:nvSpPr>
          <p:cNvPr id="44" name="Shape 44"/>
          <p:cNvSpPr>
            <a:spLocks noGrp="1"/>
          </p:cNvSpPr>
          <p:nvPr>
            <p:ph type="sldNum" sz="quarter" idx="2"/>
          </p:nvPr>
        </p:nvSpPr>
        <p:spPr>
          <a:xfrm>
            <a:off x="20222927" y="607218"/>
            <a:ext cx="545704" cy="612776"/>
          </a:xfrm>
          <a:prstGeom prst="rect">
            <a:avLst/>
          </a:prstGeom>
        </p:spPr>
        <p:txBody>
          <a:bodyPr/>
          <a:lstStyle/>
          <a:p>
            <a:fld id="{86CB4B4D-7CA3-9044-876B-883B54F8677D}" type="slidenum">
              <a:t>‹#›</a:t>
            </a:fld>
            <a:endParaRPr/>
          </a:p>
        </p:txBody>
      </p:sp>
      <p:grpSp>
        <p:nvGrpSpPr>
          <p:cNvPr id="5" name="Group 4"/>
          <p:cNvGrpSpPr/>
          <p:nvPr userDrawn="1"/>
        </p:nvGrpSpPr>
        <p:grpSpPr>
          <a:xfrm>
            <a:off x="300923" y="12619243"/>
            <a:ext cx="1695598" cy="875239"/>
            <a:chOff x="1132195" y="9524920"/>
            <a:chExt cx="2717750" cy="1032063"/>
          </a:xfrm>
        </p:grpSpPr>
        <p:sp>
          <p:nvSpPr>
            <p:cNvPr id="6" name="TextBox 5"/>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F8FFFF"/>
                  </a:solidFill>
                </a:rPr>
                <a:t>Group 10</a:t>
              </a:r>
            </a:p>
          </p:txBody>
        </p:sp>
        <p:sp>
          <p:nvSpPr>
            <p:cNvPr id="7" name="Rectangle 6"/>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Shape 51"/>
          <p:cNvSpPr/>
          <p:nvPr/>
        </p:nvSpPr>
        <p:spPr>
          <a:xfrm flipV="1">
            <a:off x="11334750" y="8635798"/>
            <a:ext cx="9429750" cy="204"/>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52" name="Shape 52"/>
          <p:cNvSpPr>
            <a:spLocks noGrp="1"/>
          </p:cNvSpPr>
          <p:nvPr>
            <p:ph type="pic" sz="half" idx="13"/>
          </p:nvPr>
        </p:nvSpPr>
        <p:spPr>
          <a:xfrm>
            <a:off x="3048000" y="0"/>
            <a:ext cx="7715250" cy="137160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11334750" y="9036843"/>
            <a:ext cx="9429750" cy="3804048"/>
          </a:xfrm>
          <a:prstGeom prst="rect">
            <a:avLst/>
          </a:prstGeom>
        </p:spPr>
        <p:txBody>
          <a:bodyPr/>
          <a:lstStyle>
            <a:lvl1pPr>
              <a:spcBef>
                <a:spcPts val="0"/>
              </a:spcBef>
              <a:defRPr sz="23800"/>
            </a:lvl1pPr>
          </a:lstStyle>
          <a:p>
            <a:r>
              <a:t>Title Text</a:t>
            </a:r>
          </a:p>
        </p:txBody>
      </p:sp>
      <p:sp>
        <p:nvSpPr>
          <p:cNvPr id="54" name="Shape 54"/>
          <p:cNvSpPr>
            <a:spLocks noGrp="1"/>
          </p:cNvSpPr>
          <p:nvPr>
            <p:ph type="body" sz="quarter" idx="1"/>
          </p:nvPr>
        </p:nvSpPr>
        <p:spPr>
          <a:xfrm>
            <a:off x="11334750" y="6000750"/>
            <a:ext cx="9429750" cy="2536032"/>
          </a:xfrm>
          <a:prstGeom prst="rect">
            <a:avLst/>
          </a:prstGeom>
        </p:spPr>
        <p:txBody>
          <a:bodyPr anchor="b"/>
          <a:lstStyle>
            <a:lvl1pPr marL="0" indent="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20222927" y="607218"/>
            <a:ext cx="545704" cy="61277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Shape 62"/>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Shape 71"/>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72" name="Shape 72"/>
          <p:cNvSpPr>
            <a:spLocks noGrp="1"/>
          </p:cNvSpPr>
          <p:nvPr>
            <p:ph type="title"/>
          </p:nvPr>
        </p:nvSpPr>
        <p:spPr>
          <a:prstGeom prst="rect">
            <a:avLst/>
          </a:prstGeom>
        </p:spPr>
        <p:txBody>
          <a:bodyPr/>
          <a:lstStyle>
            <a:lvl1pPr>
              <a:defRPr>
                <a:solidFill>
                  <a:srgbClr val="D4AF37"/>
                </a:solidFill>
              </a:defRPr>
            </a:lvl1pPr>
          </a:lstStyle>
          <a:p>
            <a:r>
              <a:rPr dirty="0"/>
              <a:t>Title Text</a:t>
            </a:r>
          </a:p>
        </p:txBody>
      </p:sp>
      <p:sp>
        <p:nvSpPr>
          <p:cNvPr id="73" name="Shape 7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grpSp>
        <p:nvGrpSpPr>
          <p:cNvPr id="7" name="Group 6"/>
          <p:cNvGrpSpPr/>
          <p:nvPr userDrawn="1"/>
        </p:nvGrpSpPr>
        <p:grpSpPr>
          <a:xfrm>
            <a:off x="300923" y="12619243"/>
            <a:ext cx="1695598" cy="875239"/>
            <a:chOff x="1132195" y="9524920"/>
            <a:chExt cx="2717750" cy="1032063"/>
          </a:xfrm>
        </p:grpSpPr>
        <p:sp>
          <p:nvSpPr>
            <p:cNvPr id="8" name="TextBox 7"/>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F8FFFF"/>
                  </a:solidFill>
                </a:rPr>
                <a:t>Group 10</a:t>
              </a:r>
            </a:p>
          </p:txBody>
        </p:sp>
        <p:sp>
          <p:nvSpPr>
            <p:cNvPr id="9" name="Rectangle 8"/>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82" name="Shape 82"/>
          <p:cNvSpPr>
            <a:spLocks noGrp="1"/>
          </p:cNvSpPr>
          <p:nvPr>
            <p:ph type="title"/>
          </p:nvPr>
        </p:nvSpPr>
        <p:spPr>
          <a:prstGeom prst="rect">
            <a:avLst/>
          </a:prstGeom>
        </p:spPr>
        <p:txBody>
          <a:bodyPr/>
          <a:lstStyle>
            <a:lvl1pPr>
              <a:defRPr>
                <a:solidFill>
                  <a:srgbClr val="0E253D"/>
                </a:solidFill>
              </a:defRPr>
            </a:lvl1pPr>
          </a:lstStyle>
          <a:p>
            <a:r>
              <a:rPr dirty="0"/>
              <a:t>Title Text</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grpSp>
        <p:nvGrpSpPr>
          <p:cNvPr id="7" name="Group 6"/>
          <p:cNvGrpSpPr/>
          <p:nvPr userDrawn="1"/>
        </p:nvGrpSpPr>
        <p:grpSpPr>
          <a:xfrm>
            <a:off x="300923" y="12619243"/>
            <a:ext cx="1695598" cy="875239"/>
            <a:chOff x="1132195" y="9524920"/>
            <a:chExt cx="2717750" cy="1032063"/>
          </a:xfrm>
        </p:grpSpPr>
        <p:sp>
          <p:nvSpPr>
            <p:cNvPr id="8" name="TextBox 7"/>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0E253D"/>
                  </a:solidFill>
                </a:rPr>
                <a:t>Group 10</a:t>
              </a:r>
            </a:p>
          </p:txBody>
        </p:sp>
        <p:sp>
          <p:nvSpPr>
            <p:cNvPr id="9" name="Rectangle 8"/>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92" name="Shape 92"/>
          <p:cNvSpPr>
            <a:spLocks noGrp="1"/>
          </p:cNvSpPr>
          <p:nvPr>
            <p:ph type="pic" sz="half" idx="14"/>
          </p:nvPr>
        </p:nvSpPr>
        <p:spPr>
          <a:xfrm>
            <a:off x="13049250" y="2160984"/>
            <a:ext cx="7715250" cy="10965657"/>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3619500" y="2160984"/>
            <a:ext cx="8858250" cy="1017985"/>
          </a:xfrm>
          <a:prstGeom prst="rect">
            <a:avLst/>
          </a:prstGeom>
        </p:spPr>
        <p:txBody>
          <a:bodyPr/>
          <a:lstStyle/>
          <a:p>
            <a:r>
              <a:t>Title Text</a:t>
            </a:r>
          </a:p>
        </p:txBody>
      </p:sp>
      <p:sp>
        <p:nvSpPr>
          <p:cNvPr id="94" name="Shape 94"/>
          <p:cNvSpPr>
            <a:spLocks noGrp="1"/>
          </p:cNvSpPr>
          <p:nvPr>
            <p:ph type="body" sz="half" idx="1"/>
          </p:nvPr>
        </p:nvSpPr>
        <p:spPr>
          <a:xfrm>
            <a:off x="3619500" y="3857625"/>
            <a:ext cx="8858250" cy="8590360"/>
          </a:xfrm>
          <a:prstGeom prst="rect">
            <a:avLst/>
          </a:prstGeom>
        </p:spPr>
        <p:txBody>
          <a:bodyPr/>
          <a:lstStyle>
            <a:lvl1pPr marL="603250" indent="-603250">
              <a:buClr>
                <a:schemeClr val="accent1"/>
              </a:buClr>
              <a:buChar char="▸"/>
              <a:defRPr sz="3800"/>
            </a:lvl1pPr>
            <a:lvl2pPr marL="1047750" indent="-603250">
              <a:buClr>
                <a:schemeClr val="accent1"/>
              </a:buClr>
              <a:buChar char="▸"/>
              <a:defRPr sz="3800"/>
            </a:lvl2pPr>
            <a:lvl3pPr marL="1492250" indent="-603250">
              <a:buClr>
                <a:schemeClr val="accent1"/>
              </a:buClr>
              <a:buChar char="▸"/>
              <a:defRPr sz="3800"/>
            </a:lvl3pPr>
            <a:lvl4pPr marL="1936750" indent="-603250">
              <a:buClr>
                <a:schemeClr val="accent1"/>
              </a:buClr>
              <a:buChar char="▸"/>
              <a:defRPr sz="3800"/>
            </a:lvl4pPr>
            <a:lvl5pPr marL="2381250" indent="-603250">
              <a:buClr>
                <a:schemeClr val="accent1"/>
              </a:buClr>
              <a:buChar char="▸"/>
              <a:defRPr sz="3800"/>
            </a:lvl5pPr>
          </a:lstStyle>
          <a:p>
            <a:r>
              <a:t>Body Level One</a:t>
            </a:r>
          </a:p>
          <a:p>
            <a:pPr lvl="1"/>
            <a:r>
              <a:t>Body Level Two</a:t>
            </a:r>
          </a:p>
          <a:p>
            <a:pPr lvl="2"/>
            <a:r>
              <a:t>Body Level Three</a:t>
            </a:r>
          </a:p>
          <a:p>
            <a:pPr lvl="3"/>
            <a:r>
              <a:t>Body Level Four</a:t>
            </a:r>
          </a:p>
          <a:p>
            <a:pPr lvl="4"/>
            <a:r>
              <a:t>Body Level Five</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Shape 102"/>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103" name="Shape 10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Shape 111"/>
          <p:cNvSpPr>
            <a:spLocks noGrp="1"/>
          </p:cNvSpPr>
          <p:nvPr>
            <p:ph type="pic" sz="quarter" idx="13"/>
          </p:nvPr>
        </p:nvSpPr>
        <p:spPr>
          <a:xfrm>
            <a:off x="12193061" y="0"/>
            <a:ext cx="9144001" cy="6840141"/>
          </a:xfrm>
          <a:prstGeom prst="rect">
            <a:avLst/>
          </a:prstGeom>
        </p:spPr>
        <p:txBody>
          <a:bodyPr lIns="91439" tIns="45719" rIns="91439" bIns="45719">
            <a:noAutofit/>
          </a:bodyPr>
          <a:lstStyle/>
          <a:p>
            <a:endParaRPr/>
          </a:p>
        </p:txBody>
      </p:sp>
      <p:sp>
        <p:nvSpPr>
          <p:cNvPr id="112" name="Shape 112"/>
          <p:cNvSpPr>
            <a:spLocks noGrp="1"/>
          </p:cNvSpPr>
          <p:nvPr>
            <p:ph type="pic" sz="quarter" idx="14"/>
          </p:nvPr>
        </p:nvSpPr>
        <p:spPr>
          <a:xfrm>
            <a:off x="12192000" y="6893718"/>
            <a:ext cx="9144000" cy="6840142"/>
          </a:xfrm>
          <a:prstGeom prst="rect">
            <a:avLst/>
          </a:prstGeom>
        </p:spPr>
        <p:txBody>
          <a:bodyPr lIns="91439" tIns="45719" rIns="91439" bIns="45719">
            <a:noAutofit/>
          </a:bodyPr>
          <a:lstStyle/>
          <a:p>
            <a:endParaRPr/>
          </a:p>
        </p:txBody>
      </p:sp>
      <p:sp>
        <p:nvSpPr>
          <p:cNvPr id="113" name="Shape 113"/>
          <p:cNvSpPr>
            <a:spLocks noGrp="1"/>
          </p:cNvSpPr>
          <p:nvPr>
            <p:ph type="pic" sz="half" idx="15"/>
          </p:nvPr>
        </p:nvSpPr>
        <p:spPr>
          <a:xfrm>
            <a:off x="3048000" y="0"/>
            <a:ext cx="9096376" cy="137160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3" name="Shape 3"/>
          <p:cNvSpPr>
            <a:spLocks noGrp="1"/>
          </p:cNvSpPr>
          <p:nvPr>
            <p:ph type="title"/>
          </p:nvPr>
        </p:nvSpPr>
        <p:spPr>
          <a:xfrm>
            <a:off x="3619500" y="2160984"/>
            <a:ext cx="17145000" cy="101798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Title Text</a:t>
            </a:r>
          </a:p>
        </p:txBody>
      </p:sp>
      <p:sp>
        <p:nvSpPr>
          <p:cNvPr id="4" name="Shape 4"/>
          <p:cNvSpPr>
            <a:spLocks noGrp="1"/>
          </p:cNvSpPr>
          <p:nvPr>
            <p:ph type="body" idx="1"/>
          </p:nvPr>
        </p:nvSpPr>
        <p:spPr>
          <a:xfrm>
            <a:off x="3619500" y="3857625"/>
            <a:ext cx="17145000" cy="859036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0211932" y="607218"/>
            <a:ext cx="545704" cy="612776"/>
          </a:xfrm>
          <a:prstGeom prst="rect">
            <a:avLst/>
          </a:prstGeom>
          <a:ln w="12700">
            <a:miter lim="400000"/>
          </a:ln>
        </p:spPr>
        <p:txBody>
          <a:bodyPr wrap="none" lIns="71437" tIns="71437" rIns="71437" bIns="71437">
            <a:spAutoFit/>
          </a:bodyPr>
          <a:lstStyle>
            <a:lvl1pPr algn="r">
              <a:lnSpc>
                <a:spcPct val="80000"/>
              </a:lnSpc>
              <a:spcBef>
                <a:spcPts val="0"/>
              </a:spcBef>
              <a:defRPr sz="32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Lst>
  <p:transition spd="med"/>
  <p:txStyles>
    <p:title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p:titleStyle>
    <p:bodyStyle>
      <a:lvl1pPr marL="601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1pPr>
      <a:lvl2pPr marL="0" marR="0" indent="2286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2pPr>
      <a:lvl3pPr marL="0" marR="0" indent="4572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3pPr>
      <a:lvl4pPr marL="0" marR="0" indent="6858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4pPr>
      <a:lvl5pPr marL="0" marR="0" indent="9144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5pPr>
      <a:lvl6pPr marL="0" marR="0" indent="11430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6pPr>
      <a:lvl7pPr marL="0" marR="0" indent="13716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7pPr>
      <a:lvl8pPr marL="0" marR="0" indent="16002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8pPr>
      <a:lvl9pPr marL="0" marR="0" indent="18288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5.png"/><Relationship Id="rId9" Type="http://schemas.openxmlformats.org/officeDocument/2006/relationships/image" Target="../media/image26.emf"/><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1" Type="http://schemas.openxmlformats.org/officeDocument/2006/relationships/image" Target="../media/image34.emf"/><Relationship Id="rId12" Type="http://schemas.openxmlformats.org/officeDocument/2006/relationships/image" Target="../media/image35.emf"/><Relationship Id="rId13" Type="http://schemas.openxmlformats.org/officeDocument/2006/relationships/image" Target="../media/image36.emf"/><Relationship Id="rId14" Type="http://schemas.openxmlformats.org/officeDocument/2006/relationships/image" Target="../media/image37.emf"/><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8.png"/><Relationship Id="rId5" Type="http://schemas.microsoft.com/office/2007/relationships/hdphoto" Target="../media/hdphoto1.wdp"/><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9" Type="http://schemas.openxmlformats.org/officeDocument/2006/relationships/image" Target="../media/image32.emf"/><Relationship Id="rId10" Type="http://schemas.openxmlformats.org/officeDocument/2006/relationships/image" Target="../media/image33.emf"/></Relationships>
</file>

<file path=ppt/slides/_rels/slide12.xml.rels><?xml version="1.0" encoding="UTF-8" standalone="yes"?>
<Relationships xmlns="http://schemas.openxmlformats.org/package/2006/relationships"><Relationship Id="rId11" Type="http://schemas.openxmlformats.org/officeDocument/2006/relationships/image" Target="../media/image35.emf"/><Relationship Id="rId12" Type="http://schemas.openxmlformats.org/officeDocument/2006/relationships/image" Target="../media/image36.emf"/><Relationship Id="rId13" Type="http://schemas.openxmlformats.org/officeDocument/2006/relationships/image" Target="../media/image38.png"/><Relationship Id="rId14" Type="http://schemas.openxmlformats.org/officeDocument/2006/relationships/image" Target="../media/image39.emf"/><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8.png"/><Relationship Id="rId4" Type="http://schemas.microsoft.com/office/2007/relationships/hdphoto" Target="../media/hdphoto1.wdp"/><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emf"/><Relationship Id="rId9" Type="http://schemas.openxmlformats.org/officeDocument/2006/relationships/image" Target="../media/image33.emf"/><Relationship Id="rId10"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jpg"/><Relationship Id="rId3" Type="http://schemas.openxmlformats.org/officeDocument/2006/relationships/image" Target="../media/image4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tiff"/><Relationship Id="rId6" Type="http://schemas.openxmlformats.org/officeDocument/2006/relationships/image" Target="../media/image14.png"/><Relationship Id="rId7" Type="http://schemas.openxmlformats.org/officeDocument/2006/relationships/image" Target="../media/image15.tiff"/><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8.jp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24384000" cy="13711715"/>
          </a:xfrm>
          <a:prstGeom prst="rect">
            <a:avLst/>
          </a:prstGeom>
        </p:spPr>
      </p:pic>
      <p:sp>
        <p:nvSpPr>
          <p:cNvPr id="2" name="TextBox 1"/>
          <p:cNvSpPr txBox="1"/>
          <p:nvPr/>
        </p:nvSpPr>
        <p:spPr>
          <a:xfrm>
            <a:off x="1164657" y="627409"/>
            <a:ext cx="8241038" cy="46839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50000"/>
              </a:lnSpc>
              <a:spcBef>
                <a:spcPts val="3300"/>
              </a:spcBef>
              <a:spcAft>
                <a:spcPts val="0"/>
              </a:spcAft>
              <a:buClrTx/>
              <a:buSzTx/>
              <a:buFontTx/>
              <a:buNone/>
              <a:tabLst/>
            </a:pPr>
            <a:r>
              <a:rPr kumimoji="0" lang="en-US" sz="8000" b="1" i="0" u="none" strike="noStrike" cap="none" spc="0" normalizeH="0" baseline="0" dirty="0">
                <a:ln>
                  <a:noFill/>
                </a:ln>
                <a:solidFill>
                  <a:srgbClr val="D4AF37"/>
                </a:solidFill>
                <a:effectLst/>
                <a:uFillTx/>
                <a:latin typeface="Helvetica" charset="0"/>
                <a:ea typeface="Helvetica" charset="0"/>
                <a:cs typeface="Helvetica" charset="0"/>
                <a:sym typeface="Avenir Next Medium"/>
              </a:rPr>
              <a:t>DS 501</a:t>
            </a:r>
            <a:endParaRPr lang="en-US" sz="8000" b="1" dirty="0">
              <a:solidFill>
                <a:srgbClr val="D4AF37"/>
              </a:solidFill>
              <a:latin typeface="Helvetica" charset="0"/>
              <a:ea typeface="Helvetica" charset="0"/>
              <a:cs typeface="Helvetica" charset="0"/>
            </a:endParaRPr>
          </a:p>
          <a:p>
            <a:pPr marL="0" marR="0" indent="0" algn="l" defTabSz="821531" rtl="0" fontAlgn="auto" latinLnBrk="0" hangingPunct="0">
              <a:lnSpc>
                <a:spcPct val="150000"/>
              </a:lnSpc>
              <a:spcBef>
                <a:spcPts val="3300"/>
              </a:spcBef>
              <a:spcAft>
                <a:spcPts val="0"/>
              </a:spcAft>
              <a:buClrTx/>
              <a:buSzTx/>
              <a:buFontTx/>
              <a:buNone/>
              <a:tabLst/>
            </a:pPr>
            <a:r>
              <a:rPr kumimoji="0" lang="en-US" sz="8000" b="1" i="0" u="none" strike="noStrike" cap="none" spc="0" normalizeH="0" baseline="0" dirty="0">
                <a:ln>
                  <a:noFill/>
                </a:ln>
                <a:solidFill>
                  <a:srgbClr val="D4AF37"/>
                </a:solidFill>
                <a:effectLst/>
                <a:uFillTx/>
                <a:latin typeface="Helvetica" charset="0"/>
                <a:ea typeface="Helvetica" charset="0"/>
                <a:cs typeface="Helvetica" charset="0"/>
                <a:sym typeface="Avenir Next Medium"/>
              </a:rPr>
              <a:t>Case Study No.3</a:t>
            </a:r>
          </a:p>
        </p:txBody>
      </p:sp>
      <p:sp>
        <p:nvSpPr>
          <p:cNvPr id="5" name="TextBox 4"/>
          <p:cNvSpPr txBox="1"/>
          <p:nvPr/>
        </p:nvSpPr>
        <p:spPr>
          <a:xfrm flipH="1">
            <a:off x="1164657" y="6934884"/>
            <a:ext cx="3581108" cy="5153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4400" dirty="0">
                <a:solidFill>
                  <a:srgbClr val="F8FFFF"/>
                </a:solidFill>
                <a:latin typeface="Helvetica" charset="0"/>
                <a:ea typeface="Helvetica" charset="0"/>
                <a:cs typeface="Helvetica" charset="0"/>
              </a:rPr>
              <a:t>Group 10</a:t>
            </a:r>
          </a:p>
          <a:p>
            <a:r>
              <a:rPr lang="en-US" sz="3600" b="0" dirty="0">
                <a:solidFill>
                  <a:srgbClr val="F8FFFF"/>
                </a:solidFill>
                <a:latin typeface="Helvetica" charset="0"/>
                <a:ea typeface="Helvetica" charset="0"/>
                <a:cs typeface="Helvetica" charset="0"/>
              </a:rPr>
              <a:t>Jiexuan Sun, </a:t>
            </a:r>
          </a:p>
          <a:p>
            <a:r>
              <a:rPr lang="en-US" sz="3600" b="0" dirty="0">
                <a:solidFill>
                  <a:srgbClr val="F8FFFF"/>
                </a:solidFill>
                <a:latin typeface="Helvetica" charset="0"/>
                <a:ea typeface="Helvetica" charset="0"/>
                <a:cs typeface="Helvetica" charset="0"/>
              </a:rPr>
              <a:t>Chao Xu, </a:t>
            </a:r>
          </a:p>
          <a:p>
            <a:r>
              <a:rPr lang="en-US" sz="3600" b="0" dirty="0">
                <a:solidFill>
                  <a:srgbClr val="F8FFFF"/>
                </a:solidFill>
                <a:latin typeface="Helvetica" charset="0"/>
                <a:ea typeface="Helvetica" charset="0"/>
                <a:cs typeface="Helvetica" charset="0"/>
              </a:rPr>
              <a:t>Zhaoning Su, </a:t>
            </a:r>
          </a:p>
          <a:p>
            <a:r>
              <a:rPr lang="en-US" sz="3600" b="0" dirty="0">
                <a:solidFill>
                  <a:srgbClr val="F8FFFF"/>
                </a:solidFill>
                <a:latin typeface="Helvetica" charset="0"/>
                <a:ea typeface="Helvetica" charset="0"/>
                <a:cs typeface="Helvetica" charset="0"/>
              </a:rPr>
              <a:t>Congyang Wang</a:t>
            </a:r>
          </a:p>
        </p:txBody>
      </p:sp>
      <p:sp>
        <p:nvSpPr>
          <p:cNvPr id="6" name="Rectangle 5"/>
          <p:cNvSpPr/>
          <p:nvPr/>
        </p:nvSpPr>
        <p:spPr>
          <a:xfrm>
            <a:off x="1164657" y="8180375"/>
            <a:ext cx="2661385" cy="91440"/>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013256" y="6222724"/>
            <a:ext cx="7054137" cy="6295095"/>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585032" y="241469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4400" dirty="0" smtClean="0">
                <a:solidFill>
                  <a:srgbClr val="D4AF37"/>
                </a:solidFill>
                <a:latin typeface="Helvetica" charset="0"/>
                <a:ea typeface="Helvetica" charset="0"/>
                <a:cs typeface="Helvetica" charset="0"/>
              </a:rPr>
              <a:t>Test</a:t>
            </a:r>
            <a:r>
              <a:rPr lang="zh-CN" altLang="en-US" sz="4400" dirty="0" smtClean="0">
                <a:solidFill>
                  <a:srgbClr val="D4AF37"/>
                </a:solidFill>
                <a:latin typeface="Helvetica" charset="0"/>
                <a:ea typeface="Helvetica" charset="0"/>
                <a:cs typeface="Helvetica" charset="0"/>
              </a:rPr>
              <a:t> </a:t>
            </a:r>
            <a:r>
              <a:rPr lang="en-US" altLang="zh-CN" sz="4400" b="1" dirty="0" smtClean="0">
                <a:solidFill>
                  <a:srgbClr val="D4AF37"/>
                </a:solidFill>
                <a:latin typeface="Helvetica" charset="0"/>
                <a:ea typeface="Helvetica" charset="0"/>
                <a:cs typeface="Helvetica" charset="0"/>
              </a:rPr>
              <a:t>Pipeline</a:t>
            </a:r>
            <a:endParaRPr lang="en-US" altLang="zh-CN" sz="3200" b="1" dirty="0">
              <a:solidFill>
                <a:srgbClr val="D4AF37"/>
              </a:solidFill>
              <a:latin typeface="Helvetica" charset="0"/>
              <a:ea typeface="Helvetica" charset="0"/>
              <a:cs typeface="Helvetica" charset="0"/>
            </a:endParaRPr>
          </a:p>
        </p:txBody>
      </p:sp>
      <p:graphicFrame>
        <p:nvGraphicFramePr>
          <p:cNvPr id="2" name="Diagram 1"/>
          <p:cNvGraphicFramePr/>
          <p:nvPr>
            <p:extLst>
              <p:ext uri="{D42A27DB-BD31-4B8C-83A1-F6EECF244321}">
                <p14:modId xmlns:p14="http://schemas.microsoft.com/office/powerpoint/2010/main" val="1811513072"/>
              </p:ext>
            </p:extLst>
          </p:nvPr>
        </p:nvGraphicFramePr>
        <p:xfrm>
          <a:off x="4013256" y="3364573"/>
          <a:ext cx="16256000" cy="2790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8204" y="6431078"/>
            <a:ext cx="6384239" cy="5878385"/>
          </a:xfrm>
          <a:prstGeom prst="rect">
            <a:avLst/>
          </a:prstGeom>
        </p:spPr>
      </p:pic>
      <p:sp>
        <p:nvSpPr>
          <p:cNvPr id="10" name="Oval 9"/>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1" name="TextBox 10"/>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pic>
        <p:nvPicPr>
          <p:cNvPr id="4" name="Picture 3"/>
          <p:cNvPicPr>
            <a:picLocks noChangeAspect="1"/>
          </p:cNvPicPr>
          <p:nvPr/>
        </p:nvPicPr>
        <p:blipFill>
          <a:blip r:embed="rId9"/>
          <a:stretch>
            <a:fillRect/>
          </a:stretch>
        </p:blipFill>
        <p:spPr>
          <a:xfrm>
            <a:off x="11402341" y="9774622"/>
            <a:ext cx="10700336" cy="2129036"/>
          </a:xfrm>
          <a:prstGeom prst="rect">
            <a:avLst/>
          </a:prstGeom>
        </p:spPr>
      </p:pic>
      <p:cxnSp>
        <p:nvCxnSpPr>
          <p:cNvPr id="14" name="Straight Connector 13"/>
          <p:cNvCxnSpPr/>
          <p:nvPr/>
        </p:nvCxnSpPr>
        <p:spPr>
          <a:xfrm>
            <a:off x="11603749" y="12002276"/>
            <a:ext cx="8922954" cy="1104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815000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585032" y="241469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4400" dirty="0" smtClean="0">
                <a:solidFill>
                  <a:srgbClr val="D4AF37"/>
                </a:solidFill>
                <a:latin typeface="Helvetica" charset="0"/>
                <a:ea typeface="Helvetica" charset="0"/>
                <a:cs typeface="Helvetica" charset="0"/>
              </a:rPr>
              <a:t>Some </a:t>
            </a:r>
            <a:r>
              <a:rPr lang="en-US" altLang="zh-CN" sz="4400" b="1" dirty="0" smtClean="0">
                <a:solidFill>
                  <a:srgbClr val="D4AF37"/>
                </a:solidFill>
                <a:latin typeface="Helvetica" charset="0"/>
                <a:ea typeface="Helvetica" charset="0"/>
                <a:cs typeface="Helvetica" charset="0"/>
              </a:rPr>
              <a:t>algorithms</a:t>
            </a:r>
            <a:endParaRPr lang="en-US" altLang="zh-CN" sz="3200" b="1" dirty="0">
              <a:solidFill>
                <a:srgbClr val="D4AF37"/>
              </a:solidFill>
              <a:latin typeface="Helvetica" charset="0"/>
              <a:ea typeface="Helvetica" charset="0"/>
              <a:cs typeface="Helvetica" charset="0"/>
            </a:endParaRPr>
          </a:p>
        </p:txBody>
      </p:sp>
      <p:sp>
        <p:nvSpPr>
          <p:cNvPr id="7" name="Shape 73"/>
          <p:cNvSpPr txBox="1">
            <a:spLocks/>
          </p:cNvSpPr>
          <p:nvPr/>
        </p:nvSpPr>
        <p:spPr>
          <a:xfrm>
            <a:off x="4013256" y="3576835"/>
            <a:ext cx="6614161" cy="567682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sz="3600" b="1" dirty="0" smtClean="0">
                <a:solidFill>
                  <a:srgbClr val="F8FFFF"/>
                </a:solidFill>
                <a:latin typeface="Helvetica" charset="0"/>
                <a:ea typeface="Helvetica" charset="0"/>
                <a:cs typeface="Helvetica" charset="0"/>
              </a:rPr>
              <a:t>LinearSVC</a:t>
            </a:r>
          </a:p>
          <a:p>
            <a:pPr lvl="1" hangingPunct="1"/>
            <a:r>
              <a:rPr lang="en-US" altLang="zh-CN" sz="3600" dirty="0" smtClean="0">
                <a:solidFill>
                  <a:srgbClr val="D4AF37"/>
                </a:solidFill>
                <a:latin typeface="Helvetica" charset="0"/>
                <a:ea typeface="Helvetica" charset="0"/>
                <a:cs typeface="Helvetica" charset="0"/>
              </a:rPr>
              <a:t>Best</a:t>
            </a:r>
            <a:r>
              <a:rPr lang="zh-CN" altLang="en-US" sz="3600" dirty="0" smtClean="0">
                <a:solidFill>
                  <a:srgbClr val="D4AF37"/>
                </a:solidFill>
                <a:latin typeface="Helvetica" charset="0"/>
                <a:ea typeface="Helvetica" charset="0"/>
                <a:cs typeface="Helvetica" charset="0"/>
              </a:rPr>
              <a:t> </a:t>
            </a:r>
            <a:r>
              <a:rPr lang="en-US" altLang="zh-CN" sz="3600" dirty="0" smtClean="0">
                <a:solidFill>
                  <a:srgbClr val="D4AF37"/>
                </a:solidFill>
                <a:latin typeface="Helvetica" charset="0"/>
                <a:ea typeface="Helvetica" charset="0"/>
                <a:cs typeface="Helvetica" charset="0"/>
              </a:rPr>
              <a:t>Parameter</a:t>
            </a:r>
            <a:r>
              <a:rPr lang="en-US" sz="3600" dirty="0" smtClean="0">
                <a:solidFill>
                  <a:srgbClr val="D4AF37"/>
                </a:solidFill>
                <a:latin typeface="Helvetica" charset="0"/>
                <a:ea typeface="Helvetica" charset="0"/>
                <a:cs typeface="Helvetica" charset="0"/>
              </a:rPr>
              <a:t>:</a:t>
            </a:r>
            <a:r>
              <a:rPr lang="zh-CN" altLang="en-US" sz="3600" dirty="0" smtClean="0">
                <a:solidFill>
                  <a:srgbClr val="D4AF37"/>
                </a:solidFill>
                <a:latin typeface="Helvetica" charset="0"/>
                <a:ea typeface="Helvetica" charset="0"/>
                <a:cs typeface="Helvetica" charset="0"/>
              </a:rPr>
              <a:t> </a:t>
            </a:r>
            <a:r>
              <a:rPr lang="en-US" altLang="zh-CN" sz="3600" dirty="0" smtClean="0">
                <a:solidFill>
                  <a:srgbClr val="D4AF37"/>
                </a:solidFill>
                <a:latin typeface="Helvetica" charset="0"/>
                <a:ea typeface="Helvetica" charset="0"/>
                <a:cs typeface="Helvetica" charset="0"/>
              </a:rPr>
              <a:t>#</a:t>
            </a:r>
            <a:r>
              <a:rPr lang="en-US" altLang="zh-CN" sz="3600" b="1" dirty="0" smtClean="0">
                <a:solidFill>
                  <a:srgbClr val="D4AF37"/>
                </a:solidFill>
                <a:latin typeface="Helvetica" charset="0"/>
                <a:ea typeface="Helvetica" charset="0"/>
                <a:cs typeface="Helvetica" charset="0"/>
              </a:rPr>
              <a:t>21</a:t>
            </a:r>
            <a:endParaRPr lang="en-US" altLang="zh-CN" sz="3600" b="1" dirty="0" smtClean="0">
              <a:solidFill>
                <a:srgbClr val="D4AF37"/>
              </a:solidFill>
              <a:latin typeface="Helvetica" charset="0"/>
              <a:ea typeface="Helvetica" charset="0"/>
              <a:cs typeface="Helvetica" charset="0"/>
            </a:endParaRPr>
          </a:p>
          <a:p>
            <a:pPr lvl="1" hangingPunct="1"/>
            <a:r>
              <a:rPr lang="en-US" altLang="zh-CN" sz="3600" dirty="0" smtClean="0">
                <a:solidFill>
                  <a:srgbClr val="D4AF37"/>
                </a:solidFill>
                <a:latin typeface="Helvetica" charset="0"/>
                <a:ea typeface="Helvetica" charset="0"/>
                <a:cs typeface="Helvetica" charset="0"/>
              </a:rPr>
              <a:t>Precision:</a:t>
            </a:r>
            <a:r>
              <a:rPr lang="zh-CN" altLang="en-US" sz="3600" dirty="0" smtClean="0">
                <a:solidFill>
                  <a:srgbClr val="D4AF37"/>
                </a:solidFill>
                <a:latin typeface="Helvetica" charset="0"/>
                <a:ea typeface="Helvetica" charset="0"/>
                <a:cs typeface="Helvetica" charset="0"/>
              </a:rPr>
              <a:t> </a:t>
            </a:r>
            <a:r>
              <a:rPr lang="en-US" altLang="zh-CN" sz="3600" b="1" dirty="0" smtClean="0">
                <a:solidFill>
                  <a:srgbClr val="D4AF37"/>
                </a:solidFill>
                <a:latin typeface="Helvetica" charset="0"/>
                <a:ea typeface="Helvetica" charset="0"/>
                <a:cs typeface="Helvetica" charset="0"/>
              </a:rPr>
              <a:t>89%</a:t>
            </a:r>
          </a:p>
          <a:p>
            <a:pPr lvl="1" hangingPunct="1"/>
            <a:endParaRPr lang="en-US" sz="3600" dirty="0">
              <a:solidFill>
                <a:srgbClr val="D4AF37"/>
              </a:solidFill>
              <a:latin typeface="Helvetica" charset="0"/>
              <a:ea typeface="Helvetica" charset="0"/>
              <a:cs typeface="Helvetica" charset="0"/>
            </a:endParaRPr>
          </a:p>
        </p:txBody>
      </p:sp>
      <p:grpSp>
        <p:nvGrpSpPr>
          <p:cNvPr id="47" name="Group 46"/>
          <p:cNvGrpSpPr/>
          <p:nvPr/>
        </p:nvGrpSpPr>
        <p:grpSpPr>
          <a:xfrm>
            <a:off x="9557301" y="4110181"/>
            <a:ext cx="5622846" cy="5054813"/>
            <a:chOff x="15143652" y="3355233"/>
            <a:chExt cx="5622846" cy="5054813"/>
          </a:xfrm>
        </p:grpSpPr>
        <p:sp>
          <p:nvSpPr>
            <p:cNvPr id="30" name="Rounded Rectangle 29"/>
            <p:cNvSpPr/>
            <p:nvPr/>
          </p:nvSpPr>
          <p:spPr>
            <a:xfrm>
              <a:off x="15143652" y="3355233"/>
              <a:ext cx="5622846" cy="5054813"/>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414" y="3502368"/>
              <a:ext cx="5160582" cy="4723484"/>
            </a:xfrm>
            <a:prstGeom prst="rect">
              <a:avLst/>
            </a:prstGeom>
          </p:spPr>
        </p:pic>
      </p:grpSp>
      <p:sp>
        <p:nvSpPr>
          <p:cNvPr id="24" name="Oval 23"/>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5" name="TextBox 24"/>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grpSp>
        <p:nvGrpSpPr>
          <p:cNvPr id="44" name="Group 43"/>
          <p:cNvGrpSpPr/>
          <p:nvPr/>
        </p:nvGrpSpPr>
        <p:grpSpPr>
          <a:xfrm>
            <a:off x="3855601" y="10438852"/>
            <a:ext cx="15846847" cy="3160788"/>
            <a:chOff x="3454921" y="9818702"/>
            <a:chExt cx="15846847" cy="3160788"/>
          </a:xfrm>
        </p:grpSpPr>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2667" b="97778" l="3556" r="96889"/>
                      </a14:imgEffect>
                    </a14:imgLayer>
                  </a14:imgProps>
                </a:ext>
                <a:ext uri="{28A0092B-C50C-407E-A947-70E740481C1C}">
                  <a14:useLocalDpi xmlns:a14="http://schemas.microsoft.com/office/drawing/2010/main" val="0"/>
                </a:ext>
              </a:extLst>
            </a:blip>
            <a:stretch>
              <a:fillRect/>
            </a:stretch>
          </p:blipFill>
          <p:spPr>
            <a:xfrm>
              <a:off x="7042081" y="10944865"/>
              <a:ext cx="665723" cy="665723"/>
            </a:xfrm>
            <a:prstGeom prst="rect">
              <a:avLst/>
            </a:prstGeom>
          </p:spPr>
        </p:pic>
        <p:sp>
          <p:nvSpPr>
            <p:cNvPr id="17" name="Rectangle 16"/>
            <p:cNvSpPr/>
            <p:nvPr/>
          </p:nvSpPr>
          <p:spPr>
            <a:xfrm>
              <a:off x="16213621" y="11104308"/>
              <a:ext cx="690353" cy="914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
          <p:nvSpPr>
            <p:cNvPr id="20" name="TextBox 19"/>
            <p:cNvSpPr txBox="1"/>
            <p:nvPr/>
          </p:nvSpPr>
          <p:spPr>
            <a:xfrm>
              <a:off x="17516024" y="9818702"/>
              <a:ext cx="1785744" cy="2337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115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72</a:t>
              </a:r>
              <a:endParaRPr kumimoji="0" lang="en-US" sz="11500" b="1" i="0" u="none" strike="noStrike" cap="none" spc="0" normalizeH="0" baseline="0" dirty="0">
                <a:ln>
                  <a:noFill/>
                </a:ln>
                <a:solidFill>
                  <a:srgbClr val="F8FFFF"/>
                </a:solidFill>
                <a:effectLst/>
                <a:uFillTx/>
                <a:latin typeface="Helvetica" charset="0"/>
                <a:ea typeface="Helvetica" charset="0"/>
                <a:cs typeface="Helvetica" charset="0"/>
                <a:sym typeface="Avenir Next Medium"/>
              </a:endParaRPr>
            </a:p>
          </p:txBody>
        </p:sp>
        <p:sp>
          <p:nvSpPr>
            <p:cNvPr id="26" name="Rectangle 25"/>
            <p:cNvSpPr/>
            <p:nvPr/>
          </p:nvSpPr>
          <p:spPr>
            <a:xfrm>
              <a:off x="16213620" y="11269673"/>
              <a:ext cx="690353" cy="914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2667" b="97778" l="3556" r="96889"/>
                      </a14:imgEffect>
                    </a14:imgLayer>
                  </a14:imgProps>
                </a:ext>
                <a:ext uri="{28A0092B-C50C-407E-A947-70E740481C1C}">
                  <a14:useLocalDpi xmlns:a14="http://schemas.microsoft.com/office/drawing/2010/main" val="0"/>
                </a:ext>
              </a:extLst>
            </a:blip>
            <a:stretch>
              <a:fillRect/>
            </a:stretch>
          </p:blipFill>
          <p:spPr>
            <a:xfrm>
              <a:off x="10153862" y="10944864"/>
              <a:ext cx="665723" cy="665723"/>
            </a:xfrm>
            <a:prstGeom prst="rect">
              <a:avLst/>
            </a:prstGeom>
          </p:spPr>
        </p:pic>
        <p:pic>
          <p:nvPicPr>
            <p:cNvPr id="28" name="Picture 27"/>
            <p:cNvPicPr>
              <a:picLocks noChangeAspect="1"/>
            </p:cNvPicPr>
            <p:nvPr/>
          </p:nvPicPr>
          <p:blipFill>
            <a:blip r:embed="rId4">
              <a:extLst>
                <a:ext uri="{BEBA8EAE-BF5A-486C-A8C5-ECC9F3942E4B}">
                  <a14:imgProps xmlns:a14="http://schemas.microsoft.com/office/drawing/2010/main">
                    <a14:imgLayer r:embed="rId5">
                      <a14:imgEffect>
                        <a14:backgroundRemoval t="2667" b="97778" l="3556" r="96889"/>
                      </a14:imgEffect>
                    </a14:imgLayer>
                  </a14:imgProps>
                </a:ext>
                <a:ext uri="{28A0092B-C50C-407E-A947-70E740481C1C}">
                  <a14:useLocalDpi xmlns:a14="http://schemas.microsoft.com/office/drawing/2010/main" val="0"/>
                </a:ext>
              </a:extLst>
            </a:blip>
            <a:stretch>
              <a:fillRect/>
            </a:stretch>
          </p:blipFill>
          <p:spPr>
            <a:xfrm>
              <a:off x="13025936" y="10948841"/>
              <a:ext cx="665723" cy="665723"/>
            </a:xfrm>
            <a:prstGeom prst="rect">
              <a:avLst/>
            </a:prstGeom>
          </p:spPr>
        </p:pic>
        <p:pic>
          <p:nvPicPr>
            <p:cNvPr id="21" name="Picture 20"/>
            <p:cNvPicPr>
              <a:picLocks noChangeAspect="1"/>
            </p:cNvPicPr>
            <p:nvPr/>
          </p:nvPicPr>
          <p:blipFill>
            <a:blip r:embed="rId6"/>
            <a:stretch>
              <a:fillRect/>
            </a:stretch>
          </p:blipFill>
          <p:spPr>
            <a:xfrm>
              <a:off x="5043473" y="10888677"/>
              <a:ext cx="1273953" cy="1180737"/>
            </a:xfrm>
            <a:prstGeom prst="rect">
              <a:avLst/>
            </a:prstGeom>
          </p:spPr>
        </p:pic>
        <p:pic>
          <p:nvPicPr>
            <p:cNvPr id="29" name="Picture 28"/>
            <p:cNvPicPr>
              <a:picLocks noChangeAspect="1"/>
            </p:cNvPicPr>
            <p:nvPr/>
          </p:nvPicPr>
          <p:blipFill>
            <a:blip r:embed="rId7"/>
            <a:stretch>
              <a:fillRect/>
            </a:stretch>
          </p:blipFill>
          <p:spPr>
            <a:xfrm>
              <a:off x="8241928" y="10439077"/>
              <a:ext cx="1299884" cy="1662642"/>
            </a:xfrm>
            <a:prstGeom prst="rect">
              <a:avLst/>
            </a:prstGeom>
          </p:spPr>
        </p:pic>
        <p:pic>
          <p:nvPicPr>
            <p:cNvPr id="33" name="Picture 32"/>
            <p:cNvPicPr>
              <a:picLocks noChangeAspect="1"/>
            </p:cNvPicPr>
            <p:nvPr/>
          </p:nvPicPr>
          <p:blipFill>
            <a:blip r:embed="rId8"/>
            <a:stretch>
              <a:fillRect/>
            </a:stretch>
          </p:blipFill>
          <p:spPr>
            <a:xfrm>
              <a:off x="11137926" y="10128343"/>
              <a:ext cx="1468124" cy="1969434"/>
            </a:xfrm>
            <a:prstGeom prst="rect">
              <a:avLst/>
            </a:prstGeom>
          </p:spPr>
        </p:pic>
        <p:pic>
          <p:nvPicPr>
            <p:cNvPr id="35" name="Picture 34"/>
            <p:cNvPicPr>
              <a:picLocks noChangeAspect="1"/>
            </p:cNvPicPr>
            <p:nvPr/>
          </p:nvPicPr>
          <p:blipFill>
            <a:blip r:embed="rId9"/>
            <a:stretch>
              <a:fillRect/>
            </a:stretch>
          </p:blipFill>
          <p:spPr>
            <a:xfrm>
              <a:off x="14010000" y="9872128"/>
              <a:ext cx="1219557" cy="2230896"/>
            </a:xfrm>
            <a:prstGeom prst="rect">
              <a:avLst/>
            </a:prstGeom>
          </p:spPr>
        </p:pic>
        <p:pic>
          <p:nvPicPr>
            <p:cNvPr id="37" name="Picture 36"/>
            <p:cNvPicPr>
              <a:picLocks noChangeAspect="1"/>
            </p:cNvPicPr>
            <p:nvPr/>
          </p:nvPicPr>
          <p:blipFill>
            <a:blip r:embed="rId10"/>
            <a:stretch>
              <a:fillRect/>
            </a:stretch>
          </p:blipFill>
          <p:spPr>
            <a:xfrm>
              <a:off x="3454921" y="12204790"/>
              <a:ext cx="4013200" cy="774700"/>
            </a:xfrm>
            <a:prstGeom prst="rect">
              <a:avLst/>
            </a:prstGeom>
          </p:spPr>
        </p:pic>
        <p:pic>
          <p:nvPicPr>
            <p:cNvPr id="39" name="Picture 38"/>
            <p:cNvPicPr>
              <a:picLocks noChangeAspect="1"/>
            </p:cNvPicPr>
            <p:nvPr/>
          </p:nvPicPr>
          <p:blipFill>
            <a:blip r:embed="rId11"/>
            <a:stretch>
              <a:fillRect/>
            </a:stretch>
          </p:blipFill>
          <p:spPr>
            <a:xfrm>
              <a:off x="7529175" y="12207759"/>
              <a:ext cx="3009900" cy="762000"/>
            </a:xfrm>
            <a:prstGeom prst="rect">
              <a:avLst/>
            </a:prstGeom>
          </p:spPr>
        </p:pic>
        <p:pic>
          <p:nvPicPr>
            <p:cNvPr id="41" name="Picture 40"/>
            <p:cNvPicPr>
              <a:picLocks noChangeAspect="1"/>
            </p:cNvPicPr>
            <p:nvPr/>
          </p:nvPicPr>
          <p:blipFill>
            <a:blip r:embed="rId12"/>
            <a:stretch>
              <a:fillRect/>
            </a:stretch>
          </p:blipFill>
          <p:spPr>
            <a:xfrm>
              <a:off x="10507544" y="12202935"/>
              <a:ext cx="2921000" cy="762000"/>
            </a:xfrm>
            <a:prstGeom prst="rect">
              <a:avLst/>
            </a:prstGeom>
          </p:spPr>
        </p:pic>
        <p:pic>
          <p:nvPicPr>
            <p:cNvPr id="43" name="Picture 42"/>
            <p:cNvPicPr>
              <a:picLocks noChangeAspect="1"/>
            </p:cNvPicPr>
            <p:nvPr/>
          </p:nvPicPr>
          <p:blipFill>
            <a:blip r:embed="rId13"/>
            <a:stretch>
              <a:fillRect/>
            </a:stretch>
          </p:blipFill>
          <p:spPr>
            <a:xfrm>
              <a:off x="13795806" y="12202935"/>
              <a:ext cx="1701800" cy="762000"/>
            </a:xfrm>
            <a:prstGeom prst="rect">
              <a:avLst/>
            </a:prstGeom>
          </p:spPr>
        </p:pic>
      </p:grpSp>
      <p:pic>
        <p:nvPicPr>
          <p:cNvPr id="49" name="Picture 48"/>
          <p:cNvPicPr>
            <a:picLocks noChangeAspect="1"/>
          </p:cNvPicPr>
          <p:nvPr/>
        </p:nvPicPr>
        <p:blipFill>
          <a:blip r:embed="rId14"/>
          <a:stretch>
            <a:fillRect/>
          </a:stretch>
        </p:blipFill>
        <p:spPr>
          <a:xfrm>
            <a:off x="4910229" y="9349189"/>
            <a:ext cx="15316200" cy="774700"/>
          </a:xfrm>
          <a:prstGeom prst="rect">
            <a:avLst/>
          </a:prstGeom>
        </p:spPr>
      </p:pic>
      <p:sp>
        <p:nvSpPr>
          <p:cNvPr id="2" name="Rectangle 1"/>
          <p:cNvSpPr/>
          <p:nvPr/>
        </p:nvSpPr>
        <p:spPr>
          <a:xfrm>
            <a:off x="16469672" y="5554595"/>
            <a:ext cx="3756757" cy="1631216"/>
          </a:xfrm>
          <a:prstGeom prst="rect">
            <a:avLst/>
          </a:prstGeom>
          <a:ln>
            <a:solidFill>
              <a:srgbClr val="D4AF37"/>
            </a:solidFill>
          </a:ln>
        </p:spPr>
        <p:txBody>
          <a:bodyPr wrap="square">
            <a:spAutoFit/>
          </a:bodyPr>
          <a:lstStyle/>
          <a:p>
            <a:r>
              <a:rPr lang="en-US" sz="2000" i="1" dirty="0">
                <a:solidFill>
                  <a:srgbClr val="F8FFFF"/>
                </a:solidFill>
                <a:latin typeface="Helvetica Neue" charset="0"/>
              </a:rPr>
              <a:t>They are the best parameter set for its corresponding classification method </a:t>
            </a:r>
            <a:r>
              <a:rPr lang="en-US" sz="2000" i="1" dirty="0" smtClean="0">
                <a:solidFill>
                  <a:srgbClr val="F8FFFF"/>
                </a:solidFill>
                <a:latin typeface="Helvetica Neue" charset="0"/>
              </a:rPr>
              <a:t>because </a:t>
            </a:r>
            <a:r>
              <a:rPr lang="en-US" sz="2000" i="1" dirty="0">
                <a:solidFill>
                  <a:srgbClr val="F8FFFF"/>
                </a:solidFill>
                <a:latin typeface="Helvetica Neue" charset="0"/>
              </a:rPr>
              <a:t>they are selected by </a:t>
            </a:r>
            <a:r>
              <a:rPr lang="en-US" sz="2000" b="1" i="1" dirty="0">
                <a:solidFill>
                  <a:srgbClr val="D4AF37"/>
                </a:solidFill>
                <a:latin typeface="Helvetica Neue" charset="0"/>
              </a:rPr>
              <a:t>GridSearchCV function</a:t>
            </a:r>
            <a:r>
              <a:rPr lang="en-US" sz="2000" i="1" dirty="0">
                <a:solidFill>
                  <a:srgbClr val="F8FFFF"/>
                </a:solidFill>
                <a:latin typeface="Helvetica Neue" charset="0"/>
              </a:rPr>
              <a:t>.</a:t>
            </a:r>
            <a:endParaRPr lang="en-US" sz="2000" i="1" dirty="0">
              <a:solidFill>
                <a:srgbClr val="F8FFFF"/>
              </a:solidFill>
            </a:endParaRPr>
          </a:p>
        </p:txBody>
      </p:sp>
    </p:spTree>
    <p:extLst>
      <p:ext uri="{BB962C8B-B14F-4D97-AF65-F5344CB8AC3E}">
        <p14:creationId xmlns:p14="http://schemas.microsoft.com/office/powerpoint/2010/main" val="77918740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585032" y="241469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4400" dirty="0" smtClean="0">
                <a:solidFill>
                  <a:srgbClr val="D4AF37"/>
                </a:solidFill>
                <a:latin typeface="Helvetica" charset="0"/>
                <a:ea typeface="Helvetica" charset="0"/>
                <a:cs typeface="Helvetica" charset="0"/>
              </a:rPr>
              <a:t>Some </a:t>
            </a:r>
            <a:r>
              <a:rPr lang="en-US" altLang="zh-CN" sz="4400" b="1" dirty="0" smtClean="0">
                <a:solidFill>
                  <a:srgbClr val="D4AF37"/>
                </a:solidFill>
                <a:latin typeface="Helvetica" charset="0"/>
                <a:ea typeface="Helvetica" charset="0"/>
                <a:cs typeface="Helvetica" charset="0"/>
              </a:rPr>
              <a:t>algorithms</a:t>
            </a:r>
            <a:endParaRPr lang="en-US" altLang="zh-CN" sz="3200" b="1" dirty="0">
              <a:solidFill>
                <a:srgbClr val="D4AF37"/>
              </a:solidFill>
              <a:latin typeface="Helvetica" charset="0"/>
              <a:ea typeface="Helvetica" charset="0"/>
              <a:cs typeface="Helvetica" charset="0"/>
            </a:endParaRPr>
          </a:p>
        </p:txBody>
      </p:sp>
      <p:sp>
        <p:nvSpPr>
          <p:cNvPr id="7" name="Shape 73"/>
          <p:cNvSpPr txBox="1">
            <a:spLocks/>
          </p:cNvSpPr>
          <p:nvPr/>
        </p:nvSpPr>
        <p:spPr>
          <a:xfrm>
            <a:off x="4013256" y="3576835"/>
            <a:ext cx="6614161" cy="567682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sz="3600" b="1" dirty="0">
                <a:solidFill>
                  <a:srgbClr val="F8FFFF"/>
                </a:solidFill>
                <a:latin typeface="Helvetica" charset="0"/>
                <a:ea typeface="Helvetica" charset="0"/>
                <a:cs typeface="Helvetica" charset="0"/>
              </a:rPr>
              <a:t>KNeighborsClassifier</a:t>
            </a:r>
          </a:p>
          <a:p>
            <a:pPr lvl="1" hangingPunct="1"/>
            <a:r>
              <a:rPr lang="en-US" altLang="zh-CN" sz="3600" dirty="0" smtClean="0">
                <a:solidFill>
                  <a:srgbClr val="D4AF37"/>
                </a:solidFill>
                <a:latin typeface="Helvetica" charset="0"/>
                <a:ea typeface="Helvetica" charset="0"/>
                <a:cs typeface="Helvetica" charset="0"/>
              </a:rPr>
              <a:t>Best</a:t>
            </a:r>
            <a:r>
              <a:rPr lang="zh-CN" altLang="en-US" sz="3600" dirty="0" smtClean="0">
                <a:solidFill>
                  <a:srgbClr val="D4AF37"/>
                </a:solidFill>
                <a:latin typeface="Helvetica" charset="0"/>
                <a:ea typeface="Helvetica" charset="0"/>
                <a:cs typeface="Helvetica" charset="0"/>
              </a:rPr>
              <a:t> </a:t>
            </a:r>
            <a:r>
              <a:rPr lang="en-US" altLang="zh-CN" sz="3600" dirty="0" smtClean="0">
                <a:solidFill>
                  <a:srgbClr val="D4AF37"/>
                </a:solidFill>
                <a:latin typeface="Helvetica" charset="0"/>
                <a:ea typeface="Helvetica" charset="0"/>
                <a:cs typeface="Helvetica" charset="0"/>
              </a:rPr>
              <a:t>Parameter</a:t>
            </a:r>
            <a:r>
              <a:rPr lang="en-US" sz="3600" dirty="0" smtClean="0">
                <a:solidFill>
                  <a:srgbClr val="D4AF37"/>
                </a:solidFill>
                <a:latin typeface="Helvetica" charset="0"/>
                <a:ea typeface="Helvetica" charset="0"/>
                <a:cs typeface="Helvetica" charset="0"/>
              </a:rPr>
              <a:t>:</a:t>
            </a:r>
            <a:r>
              <a:rPr lang="zh-CN" altLang="en-US" sz="3600" dirty="0" smtClean="0">
                <a:solidFill>
                  <a:srgbClr val="D4AF37"/>
                </a:solidFill>
                <a:latin typeface="Helvetica" charset="0"/>
                <a:ea typeface="Helvetica" charset="0"/>
                <a:cs typeface="Helvetica" charset="0"/>
              </a:rPr>
              <a:t> </a:t>
            </a:r>
            <a:r>
              <a:rPr lang="en-US" altLang="zh-CN" sz="3600" dirty="0" smtClean="0">
                <a:solidFill>
                  <a:srgbClr val="D4AF37"/>
                </a:solidFill>
                <a:latin typeface="Helvetica" charset="0"/>
                <a:ea typeface="Helvetica" charset="0"/>
                <a:cs typeface="Helvetica" charset="0"/>
              </a:rPr>
              <a:t>#</a:t>
            </a:r>
            <a:r>
              <a:rPr lang="en-US" altLang="zh-CN" sz="3600" b="1" dirty="0" smtClean="0">
                <a:solidFill>
                  <a:srgbClr val="D4AF37"/>
                </a:solidFill>
                <a:latin typeface="Helvetica" charset="0"/>
                <a:ea typeface="Helvetica" charset="0"/>
                <a:cs typeface="Helvetica" charset="0"/>
              </a:rPr>
              <a:t>38</a:t>
            </a:r>
            <a:endParaRPr lang="en-US" altLang="zh-CN" sz="3600" b="1" dirty="0" smtClean="0">
              <a:solidFill>
                <a:srgbClr val="D4AF37"/>
              </a:solidFill>
              <a:latin typeface="Helvetica" charset="0"/>
              <a:ea typeface="Helvetica" charset="0"/>
              <a:cs typeface="Helvetica" charset="0"/>
            </a:endParaRPr>
          </a:p>
          <a:p>
            <a:pPr lvl="1" hangingPunct="1"/>
            <a:r>
              <a:rPr lang="en-US" altLang="zh-CN" sz="3600" dirty="0" smtClean="0">
                <a:solidFill>
                  <a:srgbClr val="D4AF37"/>
                </a:solidFill>
                <a:latin typeface="Helvetica" charset="0"/>
                <a:ea typeface="Helvetica" charset="0"/>
                <a:cs typeface="Helvetica" charset="0"/>
              </a:rPr>
              <a:t>Precision:</a:t>
            </a:r>
            <a:r>
              <a:rPr lang="zh-CN" altLang="en-US" sz="3600" dirty="0" smtClean="0">
                <a:solidFill>
                  <a:srgbClr val="D4AF37"/>
                </a:solidFill>
                <a:latin typeface="Helvetica" charset="0"/>
                <a:ea typeface="Helvetica" charset="0"/>
                <a:cs typeface="Helvetica" charset="0"/>
              </a:rPr>
              <a:t> </a:t>
            </a:r>
            <a:r>
              <a:rPr lang="en-US" altLang="zh-CN" sz="3600" b="1" dirty="0" smtClean="0">
                <a:solidFill>
                  <a:srgbClr val="D4AF37"/>
                </a:solidFill>
                <a:latin typeface="Helvetica" charset="0"/>
                <a:ea typeface="Helvetica" charset="0"/>
                <a:cs typeface="Helvetica" charset="0"/>
              </a:rPr>
              <a:t>68%</a:t>
            </a:r>
          </a:p>
          <a:p>
            <a:pPr lvl="1" hangingPunct="1"/>
            <a:endParaRPr lang="en-US" sz="3600" dirty="0">
              <a:solidFill>
                <a:srgbClr val="D4AF37"/>
              </a:solidFill>
              <a:latin typeface="Helvetica" charset="0"/>
              <a:ea typeface="Helvetica" charset="0"/>
              <a:cs typeface="Helvetica" charset="0"/>
            </a:endParaRPr>
          </a:p>
        </p:txBody>
      </p:sp>
      <p:sp>
        <p:nvSpPr>
          <p:cNvPr id="24" name="Oval 23"/>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5" name="TextBox 24"/>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grpSp>
        <p:nvGrpSpPr>
          <p:cNvPr id="44" name="Group 43"/>
          <p:cNvGrpSpPr/>
          <p:nvPr/>
        </p:nvGrpSpPr>
        <p:grpSpPr>
          <a:xfrm>
            <a:off x="3855601" y="10438852"/>
            <a:ext cx="15846847" cy="3160788"/>
            <a:chOff x="3454921" y="9818702"/>
            <a:chExt cx="15846847" cy="3160788"/>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2667" b="97778" l="3556" r="96889"/>
                      </a14:imgEffect>
                    </a14:imgLayer>
                  </a14:imgProps>
                </a:ext>
                <a:ext uri="{28A0092B-C50C-407E-A947-70E740481C1C}">
                  <a14:useLocalDpi xmlns:a14="http://schemas.microsoft.com/office/drawing/2010/main" val="0"/>
                </a:ext>
              </a:extLst>
            </a:blip>
            <a:stretch>
              <a:fillRect/>
            </a:stretch>
          </p:blipFill>
          <p:spPr>
            <a:xfrm>
              <a:off x="7042081" y="10944865"/>
              <a:ext cx="665723" cy="665723"/>
            </a:xfrm>
            <a:prstGeom prst="rect">
              <a:avLst/>
            </a:prstGeom>
          </p:spPr>
        </p:pic>
        <p:sp>
          <p:nvSpPr>
            <p:cNvPr id="17" name="Rectangle 16"/>
            <p:cNvSpPr/>
            <p:nvPr/>
          </p:nvSpPr>
          <p:spPr>
            <a:xfrm>
              <a:off x="16213621" y="11104308"/>
              <a:ext cx="690353" cy="914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
          <p:nvSpPr>
            <p:cNvPr id="20" name="TextBox 19"/>
            <p:cNvSpPr txBox="1"/>
            <p:nvPr/>
          </p:nvSpPr>
          <p:spPr>
            <a:xfrm>
              <a:off x="17516024" y="9818702"/>
              <a:ext cx="1785744" cy="2337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115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72</a:t>
              </a:r>
              <a:endParaRPr kumimoji="0" lang="en-US" sz="11500" b="1" i="0" u="none" strike="noStrike" cap="none" spc="0" normalizeH="0" baseline="0" dirty="0">
                <a:ln>
                  <a:noFill/>
                </a:ln>
                <a:solidFill>
                  <a:srgbClr val="F8FFFF"/>
                </a:solidFill>
                <a:effectLst/>
                <a:uFillTx/>
                <a:latin typeface="Helvetica" charset="0"/>
                <a:ea typeface="Helvetica" charset="0"/>
                <a:cs typeface="Helvetica" charset="0"/>
                <a:sym typeface="Avenir Next Medium"/>
              </a:endParaRPr>
            </a:p>
          </p:txBody>
        </p:sp>
        <p:sp>
          <p:nvSpPr>
            <p:cNvPr id="26" name="Rectangle 25"/>
            <p:cNvSpPr/>
            <p:nvPr/>
          </p:nvSpPr>
          <p:spPr>
            <a:xfrm>
              <a:off x="16213620" y="11269673"/>
              <a:ext cx="690353" cy="9144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pic>
          <p:nvPicPr>
            <p:cNvPr id="27" name="Picture 26"/>
            <p:cNvPicPr>
              <a:picLocks noChangeAspect="1"/>
            </p:cNvPicPr>
            <p:nvPr/>
          </p:nvPicPr>
          <p:blipFill>
            <a:blip r:embed="rId3">
              <a:extLst>
                <a:ext uri="{BEBA8EAE-BF5A-486C-A8C5-ECC9F3942E4B}">
                  <a14:imgProps xmlns:a14="http://schemas.microsoft.com/office/drawing/2010/main">
                    <a14:imgLayer r:embed="rId4">
                      <a14:imgEffect>
                        <a14:backgroundRemoval t="2667" b="97778" l="3556" r="96889"/>
                      </a14:imgEffect>
                    </a14:imgLayer>
                  </a14:imgProps>
                </a:ext>
                <a:ext uri="{28A0092B-C50C-407E-A947-70E740481C1C}">
                  <a14:useLocalDpi xmlns:a14="http://schemas.microsoft.com/office/drawing/2010/main" val="0"/>
                </a:ext>
              </a:extLst>
            </a:blip>
            <a:stretch>
              <a:fillRect/>
            </a:stretch>
          </p:blipFill>
          <p:spPr>
            <a:xfrm>
              <a:off x="10153862" y="10944864"/>
              <a:ext cx="665723" cy="665723"/>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ackgroundRemoval t="2667" b="97778" l="3556" r="96889"/>
                      </a14:imgEffect>
                    </a14:imgLayer>
                  </a14:imgProps>
                </a:ext>
                <a:ext uri="{28A0092B-C50C-407E-A947-70E740481C1C}">
                  <a14:useLocalDpi xmlns:a14="http://schemas.microsoft.com/office/drawing/2010/main" val="0"/>
                </a:ext>
              </a:extLst>
            </a:blip>
            <a:stretch>
              <a:fillRect/>
            </a:stretch>
          </p:blipFill>
          <p:spPr>
            <a:xfrm>
              <a:off x="13025936" y="10948841"/>
              <a:ext cx="665723" cy="665723"/>
            </a:xfrm>
            <a:prstGeom prst="rect">
              <a:avLst/>
            </a:prstGeom>
          </p:spPr>
        </p:pic>
        <p:pic>
          <p:nvPicPr>
            <p:cNvPr id="21" name="Picture 20"/>
            <p:cNvPicPr>
              <a:picLocks noChangeAspect="1"/>
            </p:cNvPicPr>
            <p:nvPr/>
          </p:nvPicPr>
          <p:blipFill>
            <a:blip r:embed="rId5"/>
            <a:stretch>
              <a:fillRect/>
            </a:stretch>
          </p:blipFill>
          <p:spPr>
            <a:xfrm>
              <a:off x="5043473" y="10888677"/>
              <a:ext cx="1273953" cy="1180737"/>
            </a:xfrm>
            <a:prstGeom prst="rect">
              <a:avLst/>
            </a:prstGeom>
          </p:spPr>
        </p:pic>
        <p:pic>
          <p:nvPicPr>
            <p:cNvPr id="29" name="Picture 28"/>
            <p:cNvPicPr>
              <a:picLocks noChangeAspect="1"/>
            </p:cNvPicPr>
            <p:nvPr/>
          </p:nvPicPr>
          <p:blipFill>
            <a:blip r:embed="rId6"/>
            <a:stretch>
              <a:fillRect/>
            </a:stretch>
          </p:blipFill>
          <p:spPr>
            <a:xfrm>
              <a:off x="8241928" y="10439077"/>
              <a:ext cx="1299884" cy="1662642"/>
            </a:xfrm>
            <a:prstGeom prst="rect">
              <a:avLst/>
            </a:prstGeom>
          </p:spPr>
        </p:pic>
        <p:pic>
          <p:nvPicPr>
            <p:cNvPr id="33" name="Picture 32"/>
            <p:cNvPicPr>
              <a:picLocks noChangeAspect="1"/>
            </p:cNvPicPr>
            <p:nvPr/>
          </p:nvPicPr>
          <p:blipFill>
            <a:blip r:embed="rId7"/>
            <a:stretch>
              <a:fillRect/>
            </a:stretch>
          </p:blipFill>
          <p:spPr>
            <a:xfrm>
              <a:off x="11137926" y="10128343"/>
              <a:ext cx="1468124" cy="1969434"/>
            </a:xfrm>
            <a:prstGeom prst="rect">
              <a:avLst/>
            </a:prstGeom>
          </p:spPr>
        </p:pic>
        <p:pic>
          <p:nvPicPr>
            <p:cNvPr id="35" name="Picture 34"/>
            <p:cNvPicPr>
              <a:picLocks noChangeAspect="1"/>
            </p:cNvPicPr>
            <p:nvPr/>
          </p:nvPicPr>
          <p:blipFill>
            <a:blip r:embed="rId8"/>
            <a:stretch>
              <a:fillRect/>
            </a:stretch>
          </p:blipFill>
          <p:spPr>
            <a:xfrm>
              <a:off x="14010000" y="9872128"/>
              <a:ext cx="1219557" cy="2230896"/>
            </a:xfrm>
            <a:prstGeom prst="rect">
              <a:avLst/>
            </a:prstGeom>
          </p:spPr>
        </p:pic>
        <p:pic>
          <p:nvPicPr>
            <p:cNvPr id="37" name="Picture 36"/>
            <p:cNvPicPr>
              <a:picLocks noChangeAspect="1"/>
            </p:cNvPicPr>
            <p:nvPr/>
          </p:nvPicPr>
          <p:blipFill>
            <a:blip r:embed="rId9"/>
            <a:stretch>
              <a:fillRect/>
            </a:stretch>
          </p:blipFill>
          <p:spPr>
            <a:xfrm>
              <a:off x="3454921" y="12204790"/>
              <a:ext cx="4013200" cy="774700"/>
            </a:xfrm>
            <a:prstGeom prst="rect">
              <a:avLst/>
            </a:prstGeom>
          </p:spPr>
        </p:pic>
        <p:pic>
          <p:nvPicPr>
            <p:cNvPr id="39" name="Picture 38"/>
            <p:cNvPicPr>
              <a:picLocks noChangeAspect="1"/>
            </p:cNvPicPr>
            <p:nvPr/>
          </p:nvPicPr>
          <p:blipFill>
            <a:blip r:embed="rId10"/>
            <a:stretch>
              <a:fillRect/>
            </a:stretch>
          </p:blipFill>
          <p:spPr>
            <a:xfrm>
              <a:off x="7529175" y="12207759"/>
              <a:ext cx="3009900" cy="762000"/>
            </a:xfrm>
            <a:prstGeom prst="rect">
              <a:avLst/>
            </a:prstGeom>
          </p:spPr>
        </p:pic>
        <p:pic>
          <p:nvPicPr>
            <p:cNvPr id="41" name="Picture 40"/>
            <p:cNvPicPr>
              <a:picLocks noChangeAspect="1"/>
            </p:cNvPicPr>
            <p:nvPr/>
          </p:nvPicPr>
          <p:blipFill>
            <a:blip r:embed="rId11"/>
            <a:stretch>
              <a:fillRect/>
            </a:stretch>
          </p:blipFill>
          <p:spPr>
            <a:xfrm>
              <a:off x="10507544" y="12202935"/>
              <a:ext cx="2921000" cy="762000"/>
            </a:xfrm>
            <a:prstGeom prst="rect">
              <a:avLst/>
            </a:prstGeom>
          </p:spPr>
        </p:pic>
        <p:pic>
          <p:nvPicPr>
            <p:cNvPr id="43" name="Picture 42"/>
            <p:cNvPicPr>
              <a:picLocks noChangeAspect="1"/>
            </p:cNvPicPr>
            <p:nvPr/>
          </p:nvPicPr>
          <p:blipFill>
            <a:blip r:embed="rId12"/>
            <a:stretch>
              <a:fillRect/>
            </a:stretch>
          </p:blipFill>
          <p:spPr>
            <a:xfrm>
              <a:off x="13795806" y="12202935"/>
              <a:ext cx="1701800" cy="762000"/>
            </a:xfrm>
            <a:prstGeom prst="rect">
              <a:avLst/>
            </a:prstGeom>
          </p:spPr>
        </p:pic>
      </p:grpSp>
      <p:grpSp>
        <p:nvGrpSpPr>
          <p:cNvPr id="2" name="Group 1"/>
          <p:cNvGrpSpPr/>
          <p:nvPr/>
        </p:nvGrpSpPr>
        <p:grpSpPr>
          <a:xfrm>
            <a:off x="9557301" y="4110181"/>
            <a:ext cx="5622846" cy="5054813"/>
            <a:chOff x="9557301" y="4110181"/>
            <a:chExt cx="5622846" cy="5054813"/>
          </a:xfrm>
        </p:grpSpPr>
        <p:sp>
          <p:nvSpPr>
            <p:cNvPr id="30" name="Rounded Rectangle 29"/>
            <p:cNvSpPr/>
            <p:nvPr/>
          </p:nvSpPr>
          <p:spPr>
            <a:xfrm>
              <a:off x="9557301" y="4110181"/>
              <a:ext cx="5622846" cy="5054813"/>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34" name="Picture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04273" y="4250062"/>
              <a:ext cx="5215210" cy="4730737"/>
            </a:xfrm>
            <a:prstGeom prst="rect">
              <a:avLst/>
            </a:prstGeom>
          </p:spPr>
        </p:pic>
      </p:grpSp>
      <p:pic>
        <p:nvPicPr>
          <p:cNvPr id="38" name="Picture 37"/>
          <p:cNvPicPr>
            <a:picLocks noChangeAspect="1"/>
          </p:cNvPicPr>
          <p:nvPr/>
        </p:nvPicPr>
        <p:blipFill>
          <a:blip r:embed="rId14"/>
          <a:stretch>
            <a:fillRect/>
          </a:stretch>
        </p:blipFill>
        <p:spPr>
          <a:xfrm>
            <a:off x="4186580" y="9377564"/>
            <a:ext cx="17640300" cy="762000"/>
          </a:xfrm>
          <a:prstGeom prst="rect">
            <a:avLst/>
          </a:prstGeom>
        </p:spPr>
      </p:pic>
      <p:sp>
        <p:nvSpPr>
          <p:cNvPr id="31" name="Rectangle 30"/>
          <p:cNvSpPr/>
          <p:nvPr/>
        </p:nvSpPr>
        <p:spPr>
          <a:xfrm>
            <a:off x="16469672" y="5554595"/>
            <a:ext cx="3756757" cy="1631216"/>
          </a:xfrm>
          <a:prstGeom prst="rect">
            <a:avLst/>
          </a:prstGeom>
          <a:ln>
            <a:solidFill>
              <a:srgbClr val="D4AF37"/>
            </a:solidFill>
          </a:ln>
        </p:spPr>
        <p:txBody>
          <a:bodyPr wrap="square">
            <a:spAutoFit/>
          </a:bodyPr>
          <a:lstStyle/>
          <a:p>
            <a:r>
              <a:rPr lang="en-US" sz="2000" i="1" dirty="0">
                <a:solidFill>
                  <a:srgbClr val="F8FFFF"/>
                </a:solidFill>
                <a:latin typeface="Helvetica Neue" charset="0"/>
              </a:rPr>
              <a:t>They are the best parameter set for its corresponding classification method </a:t>
            </a:r>
            <a:r>
              <a:rPr lang="en-US" sz="2000" i="1" dirty="0" smtClean="0">
                <a:solidFill>
                  <a:srgbClr val="F8FFFF"/>
                </a:solidFill>
                <a:latin typeface="Helvetica Neue" charset="0"/>
              </a:rPr>
              <a:t>because </a:t>
            </a:r>
            <a:r>
              <a:rPr lang="en-US" sz="2000" i="1" dirty="0">
                <a:solidFill>
                  <a:srgbClr val="F8FFFF"/>
                </a:solidFill>
                <a:latin typeface="Helvetica Neue" charset="0"/>
              </a:rPr>
              <a:t>they are selected by </a:t>
            </a:r>
            <a:r>
              <a:rPr lang="en-US" sz="2000" b="1" i="1" dirty="0">
                <a:solidFill>
                  <a:srgbClr val="D4AF37"/>
                </a:solidFill>
                <a:latin typeface="Helvetica Neue" charset="0"/>
              </a:rPr>
              <a:t>GridSearchCV function</a:t>
            </a:r>
            <a:r>
              <a:rPr lang="en-US" sz="2000" i="1" dirty="0">
                <a:solidFill>
                  <a:srgbClr val="F8FFFF"/>
                </a:solidFill>
                <a:latin typeface="Helvetica Neue" charset="0"/>
              </a:rPr>
              <a:t>.</a:t>
            </a:r>
            <a:endParaRPr lang="en-US" sz="2000" i="1" dirty="0">
              <a:solidFill>
                <a:srgbClr val="F8FFFF"/>
              </a:solidFill>
            </a:endParaRPr>
          </a:p>
        </p:txBody>
      </p:sp>
    </p:spTree>
    <p:extLst>
      <p:ext uri="{BB962C8B-B14F-4D97-AF65-F5344CB8AC3E}">
        <p14:creationId xmlns:p14="http://schemas.microsoft.com/office/powerpoint/2010/main" val="100824888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619500" y="227641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4400" dirty="0" smtClean="0">
                <a:solidFill>
                  <a:srgbClr val="D4AF37"/>
                </a:solidFill>
                <a:latin typeface="Helvetica" charset="0"/>
                <a:ea typeface="Helvetica" charset="0"/>
                <a:cs typeface="Helvetica" charset="0"/>
              </a:rPr>
              <a:t>Which is </a:t>
            </a:r>
            <a:r>
              <a:rPr lang="en-US" altLang="zh-CN" sz="4400" b="1" dirty="0" smtClean="0">
                <a:solidFill>
                  <a:srgbClr val="D4AF37"/>
                </a:solidFill>
                <a:latin typeface="Helvetica" charset="0"/>
                <a:ea typeface="Helvetica" charset="0"/>
                <a:cs typeface="Helvetica" charset="0"/>
              </a:rPr>
              <a:t>Better</a:t>
            </a:r>
            <a:endParaRPr lang="en-US" altLang="zh-CN" sz="3200" b="1" dirty="0">
              <a:solidFill>
                <a:srgbClr val="D4AF37"/>
              </a:solidFill>
              <a:latin typeface="Helvetica" charset="0"/>
              <a:ea typeface="Helvetica" charset="0"/>
              <a:cs typeface="Helvetica" charset="0"/>
            </a:endParaRPr>
          </a:p>
        </p:txBody>
      </p:sp>
      <p:sp>
        <p:nvSpPr>
          <p:cNvPr id="22" name="Oval 21"/>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3" name="TextBox 22"/>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sp>
        <p:nvSpPr>
          <p:cNvPr id="24" name="Shape 73"/>
          <p:cNvSpPr txBox="1">
            <a:spLocks/>
          </p:cNvSpPr>
          <p:nvPr/>
        </p:nvSpPr>
        <p:spPr>
          <a:xfrm>
            <a:off x="3619500" y="3639897"/>
            <a:ext cx="9781190" cy="567682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sz="3600" b="1" dirty="0" smtClean="0">
                <a:solidFill>
                  <a:srgbClr val="F8FFFF"/>
                </a:solidFill>
                <a:latin typeface="Helvetica" charset="0"/>
                <a:ea typeface="Helvetica" charset="0"/>
                <a:cs typeface="Helvetica" charset="0"/>
              </a:rPr>
              <a:t>LinearSVC</a:t>
            </a:r>
          </a:p>
          <a:p>
            <a:pPr lvl="1" hangingPunct="1"/>
            <a:r>
              <a:rPr lang="en-US" altLang="zh-CN" sz="3600" dirty="0" smtClean="0">
                <a:solidFill>
                  <a:srgbClr val="D4AF37"/>
                </a:solidFill>
                <a:latin typeface="Helvetica" charset="0"/>
                <a:ea typeface="Helvetica" charset="0"/>
                <a:cs typeface="Helvetica" charset="0"/>
              </a:rPr>
              <a:t>Best</a:t>
            </a:r>
            <a:r>
              <a:rPr lang="zh-CN" altLang="en-US" sz="3600" dirty="0" smtClean="0">
                <a:solidFill>
                  <a:srgbClr val="D4AF37"/>
                </a:solidFill>
                <a:latin typeface="Helvetica" charset="0"/>
                <a:ea typeface="Helvetica" charset="0"/>
                <a:cs typeface="Helvetica" charset="0"/>
              </a:rPr>
              <a:t> </a:t>
            </a:r>
            <a:r>
              <a:rPr lang="en-US" altLang="zh-CN" sz="3600" dirty="0" smtClean="0">
                <a:solidFill>
                  <a:srgbClr val="D4AF37"/>
                </a:solidFill>
                <a:latin typeface="Helvetica" charset="0"/>
                <a:ea typeface="Helvetica" charset="0"/>
                <a:cs typeface="Helvetica" charset="0"/>
              </a:rPr>
              <a:t>Parameter</a:t>
            </a:r>
            <a:r>
              <a:rPr lang="en-US" sz="3600" dirty="0" smtClean="0">
                <a:solidFill>
                  <a:srgbClr val="D4AF37"/>
                </a:solidFill>
                <a:latin typeface="Helvetica" charset="0"/>
                <a:ea typeface="Helvetica" charset="0"/>
                <a:cs typeface="Helvetica" charset="0"/>
              </a:rPr>
              <a:t>:</a:t>
            </a:r>
            <a:r>
              <a:rPr lang="zh-CN" altLang="en-US" sz="3600" dirty="0" smtClean="0">
                <a:solidFill>
                  <a:srgbClr val="D4AF37"/>
                </a:solidFill>
                <a:latin typeface="Helvetica" charset="0"/>
                <a:ea typeface="Helvetica" charset="0"/>
                <a:cs typeface="Helvetica" charset="0"/>
              </a:rPr>
              <a:t> </a:t>
            </a:r>
            <a:r>
              <a:rPr lang="en-US" altLang="zh-CN" sz="3600" b="1" dirty="0" smtClean="0">
                <a:solidFill>
                  <a:srgbClr val="D4AF37"/>
                </a:solidFill>
                <a:latin typeface="Helvetica" charset="0"/>
                <a:ea typeface="Helvetica" charset="0"/>
                <a:cs typeface="Helvetica" charset="0"/>
              </a:rPr>
              <a:t>21,</a:t>
            </a:r>
            <a:r>
              <a:rPr lang="zh-CN" altLang="en-US" sz="3600" b="1" dirty="0" smtClean="0">
                <a:solidFill>
                  <a:srgbClr val="D4AF37"/>
                </a:solidFill>
                <a:latin typeface="Helvetica" charset="0"/>
                <a:ea typeface="Helvetica" charset="0"/>
                <a:cs typeface="Helvetica" charset="0"/>
              </a:rPr>
              <a:t> </a:t>
            </a:r>
            <a:r>
              <a:rPr lang="en-US" altLang="zh-CN" sz="3600" dirty="0">
                <a:solidFill>
                  <a:srgbClr val="D4AF37"/>
                </a:solidFill>
                <a:latin typeface="Helvetica" charset="0"/>
                <a:ea typeface="Helvetica" charset="0"/>
                <a:cs typeface="Helvetica" charset="0"/>
              </a:rPr>
              <a:t>Precision:</a:t>
            </a:r>
            <a:r>
              <a:rPr lang="zh-CN" altLang="en-US" sz="3600" dirty="0">
                <a:solidFill>
                  <a:srgbClr val="D4AF37"/>
                </a:solidFill>
                <a:latin typeface="Helvetica" charset="0"/>
                <a:ea typeface="Helvetica" charset="0"/>
                <a:cs typeface="Helvetica" charset="0"/>
              </a:rPr>
              <a:t> </a:t>
            </a:r>
            <a:r>
              <a:rPr lang="en-US" altLang="zh-CN" sz="3600" b="1" dirty="0">
                <a:solidFill>
                  <a:srgbClr val="D4AF37"/>
                </a:solidFill>
                <a:latin typeface="Helvetica" charset="0"/>
                <a:ea typeface="Helvetica" charset="0"/>
                <a:cs typeface="Helvetica" charset="0"/>
              </a:rPr>
              <a:t>89%</a:t>
            </a:r>
          </a:p>
          <a:p>
            <a:pPr lvl="1" hangingPunct="1"/>
            <a:endParaRPr lang="en-US" altLang="zh-CN" sz="3600" b="1" dirty="0" smtClean="0">
              <a:solidFill>
                <a:srgbClr val="D4AF37"/>
              </a:solidFill>
              <a:latin typeface="Helvetica" charset="0"/>
              <a:ea typeface="Helvetica" charset="0"/>
              <a:cs typeface="Helvetica" charset="0"/>
            </a:endParaRPr>
          </a:p>
          <a:p>
            <a:pPr lvl="1" hangingPunct="1"/>
            <a:endParaRPr lang="en-US" sz="3600" dirty="0">
              <a:solidFill>
                <a:srgbClr val="D4AF37"/>
              </a:solidFill>
              <a:latin typeface="Helvetica" charset="0"/>
              <a:ea typeface="Helvetica" charset="0"/>
              <a:cs typeface="Helvetica" charset="0"/>
            </a:endParaRPr>
          </a:p>
        </p:txBody>
      </p:sp>
      <p:grpSp>
        <p:nvGrpSpPr>
          <p:cNvPr id="26" name="Group 25"/>
          <p:cNvGrpSpPr/>
          <p:nvPr/>
        </p:nvGrpSpPr>
        <p:grpSpPr>
          <a:xfrm>
            <a:off x="5039700" y="5830832"/>
            <a:ext cx="5622846" cy="5054813"/>
            <a:chOff x="15143652" y="3355233"/>
            <a:chExt cx="5622846" cy="5054813"/>
          </a:xfrm>
        </p:grpSpPr>
        <p:sp>
          <p:nvSpPr>
            <p:cNvPr id="28" name="Rounded Rectangle 27"/>
            <p:cNvSpPr/>
            <p:nvPr/>
          </p:nvSpPr>
          <p:spPr>
            <a:xfrm>
              <a:off x="15143652" y="3355233"/>
              <a:ext cx="5622846" cy="5054813"/>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414" y="3502368"/>
              <a:ext cx="5160582" cy="4723484"/>
            </a:xfrm>
            <a:prstGeom prst="rect">
              <a:avLst/>
            </a:prstGeom>
          </p:spPr>
        </p:pic>
      </p:grpSp>
      <p:sp>
        <p:nvSpPr>
          <p:cNvPr id="31" name="Shape 73"/>
          <p:cNvSpPr txBox="1">
            <a:spLocks/>
          </p:cNvSpPr>
          <p:nvPr/>
        </p:nvSpPr>
        <p:spPr>
          <a:xfrm>
            <a:off x="12315982" y="3672183"/>
            <a:ext cx="10490687" cy="567682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sz="3600" b="1" dirty="0">
                <a:solidFill>
                  <a:srgbClr val="F8FFFF"/>
                </a:solidFill>
                <a:latin typeface="Helvetica" charset="0"/>
                <a:ea typeface="Helvetica" charset="0"/>
                <a:cs typeface="Helvetica" charset="0"/>
              </a:rPr>
              <a:t>KNeighborsClassifier</a:t>
            </a:r>
          </a:p>
          <a:p>
            <a:pPr lvl="1" hangingPunct="1"/>
            <a:r>
              <a:rPr lang="en-US" altLang="zh-CN" sz="3600" dirty="0" smtClean="0">
                <a:solidFill>
                  <a:srgbClr val="D4AF37"/>
                </a:solidFill>
                <a:latin typeface="Helvetica" charset="0"/>
                <a:ea typeface="Helvetica" charset="0"/>
                <a:cs typeface="Helvetica" charset="0"/>
              </a:rPr>
              <a:t>Best</a:t>
            </a:r>
            <a:r>
              <a:rPr lang="zh-CN" altLang="en-US" sz="3600" dirty="0" smtClean="0">
                <a:solidFill>
                  <a:srgbClr val="D4AF37"/>
                </a:solidFill>
                <a:latin typeface="Helvetica" charset="0"/>
                <a:ea typeface="Helvetica" charset="0"/>
                <a:cs typeface="Helvetica" charset="0"/>
              </a:rPr>
              <a:t> </a:t>
            </a:r>
            <a:r>
              <a:rPr lang="en-US" altLang="zh-CN" sz="3600" dirty="0" smtClean="0">
                <a:solidFill>
                  <a:srgbClr val="D4AF37"/>
                </a:solidFill>
                <a:latin typeface="Helvetica" charset="0"/>
                <a:ea typeface="Helvetica" charset="0"/>
                <a:cs typeface="Helvetica" charset="0"/>
              </a:rPr>
              <a:t>Parameter</a:t>
            </a:r>
            <a:r>
              <a:rPr lang="en-US" sz="3600" dirty="0" smtClean="0">
                <a:solidFill>
                  <a:srgbClr val="D4AF37"/>
                </a:solidFill>
                <a:latin typeface="Helvetica" charset="0"/>
                <a:ea typeface="Helvetica" charset="0"/>
                <a:cs typeface="Helvetica" charset="0"/>
              </a:rPr>
              <a:t>:</a:t>
            </a:r>
            <a:r>
              <a:rPr lang="zh-CN" altLang="en-US" sz="3600" dirty="0" smtClean="0">
                <a:solidFill>
                  <a:srgbClr val="D4AF37"/>
                </a:solidFill>
                <a:latin typeface="Helvetica" charset="0"/>
                <a:ea typeface="Helvetica" charset="0"/>
                <a:cs typeface="Helvetica" charset="0"/>
              </a:rPr>
              <a:t> </a:t>
            </a:r>
            <a:r>
              <a:rPr lang="en-US" altLang="zh-CN" sz="3600" b="1" dirty="0" smtClean="0">
                <a:solidFill>
                  <a:srgbClr val="D4AF37"/>
                </a:solidFill>
                <a:latin typeface="Helvetica" charset="0"/>
                <a:ea typeface="Helvetica" charset="0"/>
                <a:cs typeface="Helvetica" charset="0"/>
              </a:rPr>
              <a:t>38,</a:t>
            </a:r>
            <a:r>
              <a:rPr lang="zh-CN" altLang="en-US" sz="3600" b="1" dirty="0" smtClean="0">
                <a:solidFill>
                  <a:srgbClr val="D4AF37"/>
                </a:solidFill>
                <a:latin typeface="Helvetica" charset="0"/>
                <a:ea typeface="Helvetica" charset="0"/>
                <a:cs typeface="Helvetica" charset="0"/>
              </a:rPr>
              <a:t> </a:t>
            </a:r>
            <a:r>
              <a:rPr lang="en-US" altLang="zh-CN" sz="3600" dirty="0">
                <a:solidFill>
                  <a:srgbClr val="D4AF37"/>
                </a:solidFill>
                <a:latin typeface="Helvetica" charset="0"/>
                <a:ea typeface="Helvetica" charset="0"/>
                <a:cs typeface="Helvetica" charset="0"/>
              </a:rPr>
              <a:t>Precision:</a:t>
            </a:r>
            <a:r>
              <a:rPr lang="zh-CN" altLang="en-US" sz="3600" dirty="0">
                <a:solidFill>
                  <a:srgbClr val="D4AF37"/>
                </a:solidFill>
                <a:latin typeface="Helvetica" charset="0"/>
                <a:ea typeface="Helvetica" charset="0"/>
                <a:cs typeface="Helvetica" charset="0"/>
              </a:rPr>
              <a:t> </a:t>
            </a:r>
            <a:r>
              <a:rPr lang="en-US" altLang="zh-CN" sz="3600" b="1" dirty="0">
                <a:solidFill>
                  <a:srgbClr val="D4AF37"/>
                </a:solidFill>
                <a:latin typeface="Helvetica" charset="0"/>
                <a:ea typeface="Helvetica" charset="0"/>
                <a:cs typeface="Helvetica" charset="0"/>
              </a:rPr>
              <a:t>68%</a:t>
            </a:r>
          </a:p>
          <a:p>
            <a:pPr lvl="1" hangingPunct="1"/>
            <a:endParaRPr lang="en-US" altLang="zh-CN" sz="3600" b="1" dirty="0" smtClean="0">
              <a:solidFill>
                <a:srgbClr val="D4AF37"/>
              </a:solidFill>
              <a:latin typeface="Helvetica" charset="0"/>
              <a:ea typeface="Helvetica" charset="0"/>
              <a:cs typeface="Helvetica" charset="0"/>
            </a:endParaRPr>
          </a:p>
          <a:p>
            <a:pPr lvl="1" hangingPunct="1"/>
            <a:endParaRPr lang="en-US" sz="3600" dirty="0">
              <a:solidFill>
                <a:srgbClr val="D4AF37"/>
              </a:solidFill>
              <a:latin typeface="Helvetica" charset="0"/>
              <a:ea typeface="Helvetica" charset="0"/>
              <a:cs typeface="Helvetica" charset="0"/>
            </a:endParaRPr>
          </a:p>
        </p:txBody>
      </p:sp>
      <p:grpSp>
        <p:nvGrpSpPr>
          <p:cNvPr id="33" name="Group 32"/>
          <p:cNvGrpSpPr/>
          <p:nvPr/>
        </p:nvGrpSpPr>
        <p:grpSpPr>
          <a:xfrm>
            <a:off x="13620451" y="5830833"/>
            <a:ext cx="5622789" cy="5054762"/>
            <a:chOff x="9557301" y="4110181"/>
            <a:chExt cx="5622846" cy="5054813"/>
          </a:xfrm>
        </p:grpSpPr>
        <p:sp>
          <p:nvSpPr>
            <p:cNvPr id="34" name="Rounded Rectangle 33"/>
            <p:cNvSpPr/>
            <p:nvPr/>
          </p:nvSpPr>
          <p:spPr>
            <a:xfrm>
              <a:off x="9557301" y="4110181"/>
              <a:ext cx="5622846" cy="5054813"/>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4273" y="4250062"/>
              <a:ext cx="5215210" cy="4730737"/>
            </a:xfrm>
            <a:prstGeom prst="rect">
              <a:avLst/>
            </a:prstGeom>
          </p:spPr>
        </p:pic>
      </p:grpSp>
      <p:sp>
        <p:nvSpPr>
          <p:cNvPr id="3" name="Rectangle 2"/>
          <p:cNvSpPr/>
          <p:nvPr/>
        </p:nvSpPr>
        <p:spPr>
          <a:xfrm>
            <a:off x="3878146" y="11558987"/>
            <a:ext cx="16875672" cy="1323439"/>
          </a:xfrm>
          <a:prstGeom prst="rect">
            <a:avLst/>
          </a:prstGeom>
        </p:spPr>
        <p:txBody>
          <a:bodyPr wrap="square">
            <a:spAutoFit/>
          </a:bodyPr>
          <a:lstStyle/>
          <a:p>
            <a:r>
              <a:rPr lang="en-US" altLang="zh-CN" sz="4000" b="1" i="1" smtClean="0">
                <a:solidFill>
                  <a:schemeClr val="bg1">
                    <a:lumMod val="10000"/>
                    <a:lumOff val="90000"/>
                  </a:schemeClr>
                </a:solidFill>
                <a:latin typeface="Helvetica Neue" charset="0"/>
              </a:rPr>
              <a:t>W</a:t>
            </a:r>
            <a:r>
              <a:rPr lang="en-US" sz="4000" b="1" i="1" smtClean="0">
                <a:solidFill>
                  <a:schemeClr val="bg1">
                    <a:lumMod val="10000"/>
                    <a:lumOff val="90000"/>
                  </a:schemeClr>
                </a:solidFill>
                <a:latin typeface="Helvetica Neue" charset="0"/>
              </a:rPr>
              <a:t>e </a:t>
            </a:r>
            <a:r>
              <a:rPr lang="en-US" sz="4000" b="1" i="1" dirty="0">
                <a:solidFill>
                  <a:schemeClr val="bg1">
                    <a:lumMod val="10000"/>
                    <a:lumOff val="90000"/>
                  </a:schemeClr>
                </a:solidFill>
                <a:latin typeface="Helvetica Neue" charset="0"/>
              </a:rPr>
              <a:t>choose LinearSVC method with its best parameter set because of higher accuracy rate.</a:t>
            </a:r>
            <a:endParaRPr lang="en-US" sz="4000" b="1" i="1"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2918" y="9445902"/>
            <a:ext cx="1651595" cy="1651595"/>
          </a:xfrm>
          <a:prstGeom prst="rect">
            <a:avLst/>
          </a:prstGeom>
        </p:spPr>
      </p:pic>
    </p:spTree>
    <p:extLst>
      <p:ext uri="{BB962C8B-B14F-4D97-AF65-F5344CB8AC3E}">
        <p14:creationId xmlns:p14="http://schemas.microsoft.com/office/powerpoint/2010/main" val="164510705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585032" y="241469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4400" dirty="0" smtClean="0">
                <a:solidFill>
                  <a:srgbClr val="D4AF37"/>
                </a:solidFill>
                <a:latin typeface="Helvetica" charset="0"/>
                <a:ea typeface="Helvetica" charset="0"/>
                <a:cs typeface="Helvetica" charset="0"/>
              </a:rPr>
              <a:t>ONE</a:t>
            </a:r>
            <a:r>
              <a:rPr lang="zh-CN" altLang="en-US" sz="4400" dirty="0" smtClean="0">
                <a:solidFill>
                  <a:srgbClr val="D4AF37"/>
                </a:solidFill>
                <a:latin typeface="Helvetica" charset="0"/>
                <a:ea typeface="Helvetica" charset="0"/>
                <a:cs typeface="Helvetica" charset="0"/>
              </a:rPr>
              <a:t> </a:t>
            </a:r>
            <a:r>
              <a:rPr lang="en-US" altLang="zh-CN" sz="4400" dirty="0" smtClean="0">
                <a:solidFill>
                  <a:srgbClr val="D4AF37"/>
                </a:solidFill>
                <a:latin typeface="Helvetica" charset="0"/>
                <a:ea typeface="Helvetica" charset="0"/>
                <a:cs typeface="Helvetica" charset="0"/>
              </a:rPr>
              <a:t>example </a:t>
            </a:r>
            <a:r>
              <a:rPr lang="en-US" altLang="zh-CN" sz="4400" dirty="0">
                <a:solidFill>
                  <a:srgbClr val="D4AF37"/>
                </a:solidFill>
                <a:latin typeface="Helvetica" charset="0"/>
                <a:ea typeface="Helvetica" charset="0"/>
                <a:cs typeface="Helvetica" charset="0"/>
              </a:rPr>
              <a:t>where the prediction was incorrect.</a:t>
            </a:r>
          </a:p>
        </p:txBody>
      </p:sp>
      <p:grpSp>
        <p:nvGrpSpPr>
          <p:cNvPr id="17" name="Group 16"/>
          <p:cNvGrpSpPr/>
          <p:nvPr/>
        </p:nvGrpSpPr>
        <p:grpSpPr>
          <a:xfrm>
            <a:off x="4441304" y="4582006"/>
            <a:ext cx="2409361" cy="6815577"/>
            <a:chOff x="5209007" y="3411455"/>
            <a:chExt cx="2409361" cy="6815577"/>
          </a:xfrm>
        </p:grpSpPr>
        <p:pic>
          <p:nvPicPr>
            <p:cNvPr id="19" name="Pictur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5806" y="3411455"/>
              <a:ext cx="1394803" cy="139480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85806" y="7166140"/>
              <a:ext cx="1394803" cy="1394803"/>
            </a:xfrm>
            <a:prstGeom prst="rect">
              <a:avLst/>
            </a:prstGeom>
          </p:spPr>
        </p:pic>
        <p:sp>
          <p:nvSpPr>
            <p:cNvPr id="21" name="TextBox 20"/>
            <p:cNvSpPr txBox="1"/>
            <p:nvPr/>
          </p:nvSpPr>
          <p:spPr>
            <a:xfrm>
              <a:off x="5269969" y="4644256"/>
              <a:ext cx="2348399" cy="1852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lang="en-US" altLang="zh-CN" b="1" dirty="0" smtClean="0">
                  <a:solidFill>
                    <a:srgbClr val="F8FFFF"/>
                  </a:solidFill>
                  <a:latin typeface="Helvetica" charset="0"/>
                  <a:ea typeface="Helvetica" charset="0"/>
                  <a:cs typeface="Helvetica" charset="0"/>
                </a:rPr>
                <a:t>c</a:t>
              </a:r>
              <a:r>
                <a:rPr kumimoji="0" lang="en-US" altLang="zh-CN" sz="28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v978_20929</a:t>
              </a:r>
            </a:p>
            <a:p>
              <a:pPr marL="0" marR="0" indent="0" algn="ctr" defTabSz="821531" rtl="0" fontAlgn="auto" latinLnBrk="0" hangingPunct="0">
                <a:lnSpc>
                  <a:spcPct val="100000"/>
                </a:lnSpc>
                <a:spcBef>
                  <a:spcPts val="3300"/>
                </a:spcBef>
                <a:spcAft>
                  <a:spcPts val="0"/>
                </a:spcAft>
                <a:buClrTx/>
                <a:buSzTx/>
                <a:buFontTx/>
                <a:buNone/>
                <a:tabLst/>
              </a:pPr>
              <a:r>
                <a:rPr lang="en-US" altLang="zh-CN" b="1" dirty="0" err="1" smtClean="0">
                  <a:solidFill>
                    <a:srgbClr val="D4AF37"/>
                  </a:solidFill>
                  <a:latin typeface="Helvetica" charset="0"/>
                  <a:ea typeface="Helvetica" charset="0"/>
                  <a:cs typeface="Helvetica" charset="0"/>
                </a:rPr>
                <a:t>Pos</a:t>
              </a:r>
              <a:r>
                <a:rPr lang="en-US" altLang="zh-CN" b="1" dirty="0" smtClean="0">
                  <a:solidFill>
                    <a:srgbClr val="D4AF37"/>
                  </a:solidFill>
                  <a:latin typeface="Helvetica" charset="0"/>
                  <a:ea typeface="Helvetica" charset="0"/>
                  <a:cs typeface="Helvetica" charset="0"/>
                </a:rPr>
                <a:t>-&gt;</a:t>
              </a:r>
              <a:r>
                <a:rPr lang="en-US" altLang="zh-CN" b="1" dirty="0" err="1" smtClean="0">
                  <a:solidFill>
                    <a:srgbClr val="D4AF37"/>
                  </a:solidFill>
                  <a:latin typeface="Helvetica" charset="0"/>
                  <a:ea typeface="Helvetica" charset="0"/>
                  <a:cs typeface="Helvetica" charset="0"/>
                </a:rPr>
                <a:t>Neg</a:t>
              </a:r>
              <a:endParaRPr kumimoji="0" lang="en-US" sz="2800" b="0" i="0" u="none" strike="noStrike" cap="none" spc="0" normalizeH="0" baseline="0" dirty="0">
                <a:ln>
                  <a:noFill/>
                </a:ln>
                <a:solidFill>
                  <a:srgbClr val="D4AF37"/>
                </a:solidFill>
                <a:effectLst/>
                <a:uFillTx/>
                <a:latin typeface="Helvetica" charset="0"/>
                <a:ea typeface="Helvetica" charset="0"/>
                <a:cs typeface="Helvetica" charset="0"/>
                <a:sym typeface="Avenir Next Medium"/>
              </a:endParaRPr>
            </a:p>
          </p:txBody>
        </p:sp>
        <p:sp>
          <p:nvSpPr>
            <p:cNvPr id="22" name="TextBox 21"/>
            <p:cNvSpPr txBox="1"/>
            <p:nvPr/>
          </p:nvSpPr>
          <p:spPr>
            <a:xfrm>
              <a:off x="5209007" y="8374603"/>
              <a:ext cx="2348399" cy="1852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b="1" dirty="0" smtClean="0">
                  <a:solidFill>
                    <a:srgbClr val="F8FFFF"/>
                  </a:solidFill>
                  <a:latin typeface="Helvetica" charset="0"/>
                  <a:ea typeface="Helvetica" charset="0"/>
                  <a:cs typeface="Helvetica" charset="0"/>
                </a:rPr>
                <a:t>cv296_12251</a:t>
              </a:r>
              <a:endParaRPr lang="en-US" altLang="zh-CN" b="1" dirty="0">
                <a:solidFill>
                  <a:srgbClr val="F8FFFF"/>
                </a:solidFill>
                <a:latin typeface="Helvetica" charset="0"/>
                <a:ea typeface="Helvetica" charset="0"/>
                <a:cs typeface="Helvetica" charset="0"/>
              </a:endParaRPr>
            </a:p>
            <a:p>
              <a:pPr algn="ctr"/>
              <a:r>
                <a:rPr lang="en-US" altLang="zh-CN" b="1" dirty="0" err="1">
                  <a:solidFill>
                    <a:srgbClr val="D4AF37"/>
                  </a:solidFill>
                  <a:latin typeface="Helvetica" charset="0"/>
                  <a:ea typeface="Helvetica" charset="0"/>
                  <a:cs typeface="Helvetica" charset="0"/>
                </a:rPr>
                <a:t>Pos</a:t>
              </a:r>
              <a:r>
                <a:rPr lang="en-US" altLang="zh-CN" b="1" dirty="0">
                  <a:solidFill>
                    <a:srgbClr val="D4AF37"/>
                  </a:solidFill>
                  <a:latin typeface="Helvetica" charset="0"/>
                  <a:ea typeface="Helvetica" charset="0"/>
                  <a:cs typeface="Helvetica" charset="0"/>
                </a:rPr>
                <a:t>-&gt;</a:t>
              </a:r>
              <a:r>
                <a:rPr lang="en-US" altLang="zh-CN" b="1" dirty="0" err="1" smtClean="0">
                  <a:solidFill>
                    <a:srgbClr val="D4AF37"/>
                  </a:solidFill>
                  <a:latin typeface="Helvetica" charset="0"/>
                  <a:ea typeface="Helvetica" charset="0"/>
                  <a:cs typeface="Helvetica" charset="0"/>
                </a:rPr>
                <a:t>Neg</a:t>
              </a:r>
              <a:endParaRPr lang="en-US" dirty="0">
                <a:solidFill>
                  <a:srgbClr val="D4AF37"/>
                </a:solidFill>
                <a:latin typeface="Helvetica" charset="0"/>
                <a:ea typeface="Helvetica" charset="0"/>
                <a:cs typeface="Helvetica" charset="0"/>
              </a:endParaRPr>
            </a:p>
          </p:txBody>
        </p:sp>
      </p:grpSp>
      <p:sp>
        <p:nvSpPr>
          <p:cNvPr id="23" name="Oval 22"/>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4" name="TextBox 23"/>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sp>
        <p:nvSpPr>
          <p:cNvPr id="2" name="Rectangle 1"/>
          <p:cNvSpPr/>
          <p:nvPr/>
        </p:nvSpPr>
        <p:spPr>
          <a:xfrm>
            <a:off x="8785996" y="4595028"/>
            <a:ext cx="12192000" cy="3108543"/>
          </a:xfrm>
          <a:prstGeom prst="rect">
            <a:avLst/>
          </a:prstGeom>
        </p:spPr>
        <p:txBody>
          <a:bodyPr>
            <a:spAutoFit/>
          </a:bodyPr>
          <a:lstStyle/>
          <a:p>
            <a:r>
              <a:rPr lang="en-US" dirty="0">
                <a:solidFill>
                  <a:srgbClr val="F8FFFF"/>
                </a:solidFill>
                <a:latin typeface="Helvetica" charset="0"/>
                <a:ea typeface="Helvetica" charset="0"/>
                <a:cs typeface="Helvetica" charset="0"/>
              </a:rPr>
              <a:t>The first one is the file cv978_20929, which should be a </a:t>
            </a:r>
            <a:r>
              <a:rPr lang="en-US" dirty="0" smtClean="0">
                <a:solidFill>
                  <a:srgbClr val="F8FFFF"/>
                </a:solidFill>
                <a:latin typeface="Helvetica" charset="0"/>
                <a:ea typeface="Helvetica" charset="0"/>
                <a:cs typeface="Helvetica" charset="0"/>
              </a:rPr>
              <a:t>positive </a:t>
            </a:r>
            <a:r>
              <a:rPr lang="en-US" dirty="0">
                <a:solidFill>
                  <a:srgbClr val="F8FFFF"/>
                </a:solidFill>
                <a:latin typeface="Helvetica" charset="0"/>
                <a:ea typeface="Helvetica" charset="0"/>
                <a:cs typeface="Helvetica" charset="0"/>
              </a:rPr>
              <a:t>review however we predict it as a negative one. There're two main reasons we think to </a:t>
            </a:r>
            <a:r>
              <a:rPr lang="en-US" dirty="0" smtClean="0">
                <a:solidFill>
                  <a:srgbClr val="F8FFFF"/>
                </a:solidFill>
                <a:latin typeface="Helvetica" charset="0"/>
                <a:ea typeface="Helvetica" charset="0"/>
                <a:cs typeface="Helvetica" charset="0"/>
              </a:rPr>
              <a:t>explain </a:t>
            </a:r>
            <a:r>
              <a:rPr lang="en-US" dirty="0">
                <a:solidFill>
                  <a:srgbClr val="F8FFFF"/>
                </a:solidFill>
                <a:latin typeface="Helvetica" charset="0"/>
                <a:ea typeface="Helvetica" charset="0"/>
                <a:cs typeface="Helvetica" charset="0"/>
              </a:rPr>
              <a:t>the error: 1. There're too many negative words in this review since it is a horrible movie. Even though the writer want to express an appreciate on this horrible movie, it still need too much negative words to describe the plot </a:t>
            </a:r>
            <a:r>
              <a:rPr lang="en-US" b="1" dirty="0">
                <a:solidFill>
                  <a:srgbClr val="D4AF37"/>
                </a:solidFill>
                <a:latin typeface="Helvetica" charset="0"/>
                <a:ea typeface="Helvetica" charset="0"/>
                <a:cs typeface="Helvetica" charset="0"/>
              </a:rPr>
              <a:t>like "kill", "crime", "jail"</a:t>
            </a:r>
            <a:r>
              <a:rPr lang="en-US" dirty="0">
                <a:solidFill>
                  <a:srgbClr val="F8FFFF"/>
                </a:solidFill>
                <a:latin typeface="Helvetica" charset="0"/>
                <a:ea typeface="Helvetica" charset="0"/>
                <a:cs typeface="Helvetica" charset="0"/>
              </a:rPr>
              <a:t> and so on. Because of these negative words, we may get the wrong prediction. </a:t>
            </a:r>
          </a:p>
        </p:txBody>
      </p:sp>
      <p:sp>
        <p:nvSpPr>
          <p:cNvPr id="4" name="Rectangle 3"/>
          <p:cNvSpPr/>
          <p:nvPr/>
        </p:nvSpPr>
        <p:spPr>
          <a:xfrm>
            <a:off x="8785996" y="8752899"/>
            <a:ext cx="12192000" cy="2246769"/>
          </a:xfrm>
          <a:prstGeom prst="rect">
            <a:avLst/>
          </a:prstGeom>
        </p:spPr>
        <p:txBody>
          <a:bodyPr>
            <a:spAutoFit/>
          </a:bodyPr>
          <a:lstStyle/>
          <a:p>
            <a:r>
              <a:rPr lang="en-US" i="1" dirty="0">
                <a:solidFill>
                  <a:srgbClr val="F8FFFF"/>
                </a:solidFill>
                <a:latin typeface="Helvetica Neue" charset="0"/>
              </a:rPr>
              <a:t>The second one is the file cv296_12251, which also should be a </a:t>
            </a:r>
            <a:r>
              <a:rPr lang="en-US" i="1" dirty="0" smtClean="0">
                <a:solidFill>
                  <a:srgbClr val="F8FFFF"/>
                </a:solidFill>
                <a:latin typeface="Helvetica Neue" charset="0"/>
              </a:rPr>
              <a:t>positive </a:t>
            </a:r>
            <a:r>
              <a:rPr lang="en-US" i="1" dirty="0">
                <a:solidFill>
                  <a:srgbClr val="F8FFFF"/>
                </a:solidFill>
                <a:latin typeface="Helvetica Neue" charset="0"/>
              </a:rPr>
              <a:t>review however we predict it as a negative one. The main reason is that he uses a few possible words. So that even the author doesn't use many negative words, it still can't be predicted as a possible one easily. Also the </a:t>
            </a:r>
            <a:r>
              <a:rPr lang="en-US" b="1" i="1" dirty="0">
                <a:solidFill>
                  <a:srgbClr val="D4AF37"/>
                </a:solidFill>
                <a:latin typeface="Helvetica Neue" charset="0"/>
              </a:rPr>
              <a:t>words "tear", "just" </a:t>
            </a:r>
            <a:r>
              <a:rPr lang="en-US" i="1" dirty="0">
                <a:solidFill>
                  <a:srgbClr val="F8FFFF"/>
                </a:solidFill>
                <a:latin typeface="Helvetica Neue" charset="0"/>
              </a:rPr>
              <a:t>promote the review predicted as a negative review.</a:t>
            </a:r>
          </a:p>
        </p:txBody>
      </p:sp>
    </p:spTree>
    <p:extLst>
      <p:ext uri="{BB962C8B-B14F-4D97-AF65-F5344CB8AC3E}">
        <p14:creationId xmlns:p14="http://schemas.microsoft.com/office/powerpoint/2010/main" val="158151497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0E253D"/>
                </a:solidFill>
                <a:latin typeface="Helvetica" charset="0"/>
                <a:ea typeface="Helvetica" charset="0"/>
                <a:cs typeface="Helvetica" charset="0"/>
              </a:rPr>
              <a:t>Further </a:t>
            </a:r>
            <a:r>
              <a:rPr lang="en-US" altLang="zh-CN" dirty="0">
                <a:solidFill>
                  <a:srgbClr val="0E253D"/>
                </a:solidFill>
                <a:latin typeface="Helvetica" charset="0"/>
                <a:ea typeface="Helvetica" charset="0"/>
                <a:cs typeface="Helvetica" charset="0"/>
              </a:rPr>
              <a:t>try</a:t>
            </a:r>
          </a:p>
        </p:txBody>
      </p:sp>
      <p:sp>
        <p:nvSpPr>
          <p:cNvPr id="9" name="Text Placeholder 3"/>
          <p:cNvSpPr>
            <a:spLocks noGrp="1"/>
          </p:cNvSpPr>
          <p:nvPr>
            <p:ph type="body" idx="1"/>
          </p:nvPr>
        </p:nvSpPr>
        <p:spPr>
          <a:xfrm>
            <a:off x="5763603" y="3935041"/>
            <a:ext cx="14928438" cy="6455867"/>
          </a:xfrm>
        </p:spPr>
        <p:txBody>
          <a:bodyPr>
            <a:noAutofit/>
          </a:bodyPr>
          <a:lstStyle/>
          <a:p>
            <a:pPr marL="0" indent="0">
              <a:buNone/>
            </a:pPr>
            <a:r>
              <a:rPr lang="en-US" altLang="zh-CN" sz="8600" b="1" dirty="0" smtClean="0">
                <a:solidFill>
                  <a:schemeClr val="tx2">
                    <a:lumMod val="50000"/>
                  </a:schemeClr>
                </a:solidFill>
                <a:latin typeface="Helvetica" charset="0"/>
                <a:ea typeface="Helvetica" charset="0"/>
                <a:cs typeface="Helvetica" charset="0"/>
              </a:rPr>
              <a:t>Motivation</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about</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the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data</a:t>
            </a:r>
            <a:endParaRPr lang="en-US" sz="8600" dirty="0">
              <a:solidFill>
                <a:schemeClr val="tx2">
                  <a:lumMod val="50000"/>
                </a:schemeClr>
              </a:solidFill>
              <a:latin typeface="Helvetica" charset="0"/>
              <a:ea typeface="Helvetica" charset="0"/>
              <a:cs typeface="Helvetica" charset="0"/>
            </a:endParaRPr>
          </a:p>
          <a:p>
            <a:pPr marL="0" indent="0">
              <a:buNone/>
            </a:pPr>
            <a:r>
              <a:rPr lang="en-US" altLang="zh-CN" sz="8600" b="1" dirty="0" smtClean="0">
                <a:solidFill>
                  <a:schemeClr val="tx2">
                    <a:lumMod val="50000"/>
                  </a:schemeClr>
                </a:solidFill>
                <a:latin typeface="Helvetica" charset="0"/>
                <a:ea typeface="Helvetica" charset="0"/>
                <a:cs typeface="Helvetica" charset="0"/>
              </a:rPr>
              <a:t>How</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did</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we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analyze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the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data</a:t>
            </a:r>
          </a:p>
          <a:p>
            <a:pPr marL="0" indent="0">
              <a:buNone/>
            </a:pPr>
            <a:r>
              <a:rPr lang="en-US" altLang="zh-CN" sz="8600" b="1" dirty="0" smtClean="0">
                <a:solidFill>
                  <a:schemeClr val="tx2">
                    <a:lumMod val="50000"/>
                  </a:schemeClr>
                </a:solidFill>
                <a:latin typeface="Helvetica" charset="0"/>
                <a:ea typeface="Helvetica" charset="0"/>
                <a:cs typeface="Helvetica" charset="0"/>
              </a:rPr>
              <a:t>What</a:t>
            </a:r>
            <a:r>
              <a:rPr lang="zh-CN" altLang="en-US" sz="8600" b="1" dirty="0" smtClean="0">
                <a:solidFill>
                  <a:schemeClr val="tx2">
                    <a:lumMod val="50000"/>
                  </a:schemeClr>
                </a:solidFill>
                <a:latin typeface="Helvetica" charset="0"/>
                <a:ea typeface="Helvetica" charset="0"/>
                <a:cs typeface="Helvetica" charset="0"/>
              </a:rPr>
              <a:t> </a:t>
            </a:r>
            <a:r>
              <a:rPr lang="en-US" altLang="zh-CN" sz="8600" dirty="0" smtClean="0">
                <a:solidFill>
                  <a:schemeClr val="tx2">
                    <a:lumMod val="50000"/>
                  </a:schemeClr>
                </a:solidFill>
                <a:latin typeface="Helvetica" charset="0"/>
                <a:ea typeface="Helvetica" charset="0"/>
                <a:cs typeface="Helvetica" charset="0"/>
              </a:rPr>
              <a:t>did</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we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find</a:t>
            </a:r>
            <a:r>
              <a:rPr lang="zh-CN" altLang="en-US" sz="8600" dirty="0">
                <a:solidFill>
                  <a:schemeClr val="tx2">
                    <a:lumMod val="50000"/>
                  </a:schemeClr>
                </a:solidFill>
                <a:latin typeface="Helvetica" charset="0"/>
                <a:ea typeface="Helvetica" charset="0"/>
                <a:cs typeface="Helvetica" charset="0"/>
              </a:rPr>
              <a:t> </a:t>
            </a:r>
            <a:r>
              <a:rPr lang="en-US" altLang="zh-CN" sz="8600" dirty="0" smtClean="0">
                <a:solidFill>
                  <a:schemeClr val="tx2">
                    <a:lumMod val="50000"/>
                  </a:schemeClr>
                </a:solidFill>
                <a:latin typeface="Helvetica" charset="0"/>
                <a:ea typeface="Helvetica" charset="0"/>
                <a:cs typeface="Helvetica" charset="0"/>
              </a:rPr>
              <a:t>in</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the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data</a:t>
            </a:r>
          </a:p>
          <a:p>
            <a:pPr marL="0" indent="0">
              <a:buNone/>
            </a:pPr>
            <a:r>
              <a:rPr lang="en-US" altLang="zh-CN" sz="8600" b="1" dirty="0" smtClean="0">
                <a:solidFill>
                  <a:srgbClr val="D4AF37"/>
                </a:solidFill>
                <a:latin typeface="Helvetica" charset="0"/>
                <a:ea typeface="Helvetica" charset="0"/>
                <a:cs typeface="Helvetica" charset="0"/>
              </a:rPr>
              <a:t>Further</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smtClean="0">
                <a:solidFill>
                  <a:srgbClr val="0E253D"/>
                </a:solidFill>
                <a:latin typeface="Helvetica" charset="0"/>
                <a:ea typeface="Helvetica" charset="0"/>
                <a:cs typeface="Helvetica" charset="0"/>
              </a:rPr>
              <a:t>try</a:t>
            </a:r>
            <a:endParaRPr lang="en-US" altLang="zh-CN" sz="8600" dirty="0">
              <a:solidFill>
                <a:srgbClr val="0E253D"/>
              </a:solidFill>
              <a:latin typeface="Helvetica" charset="0"/>
              <a:ea typeface="Helvetica" charset="0"/>
              <a:cs typeface="Helvetica" charset="0"/>
            </a:endParaRPr>
          </a:p>
        </p:txBody>
      </p:sp>
      <p:sp>
        <p:nvSpPr>
          <p:cNvPr id="10" name="Oval 9"/>
          <p:cNvSpPr/>
          <p:nvPr/>
        </p:nvSpPr>
        <p:spPr>
          <a:xfrm>
            <a:off x="4554959" y="4207254"/>
            <a:ext cx="980209" cy="980208"/>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1" name="TextBox 10"/>
          <p:cNvSpPr txBox="1"/>
          <p:nvPr/>
        </p:nvSpPr>
        <p:spPr>
          <a:xfrm>
            <a:off x="4541327" y="3667494"/>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chemeClr val="bg2">
                    <a:lumMod val="75000"/>
                    <a:lumOff val="25000"/>
                  </a:schemeClr>
                </a:solidFill>
                <a:latin typeface="Helvetica" charset="0"/>
                <a:ea typeface="Helvetica" charset="0"/>
                <a:cs typeface="Helvetica" charset="0"/>
              </a:rPr>
              <a:t>1</a:t>
            </a:r>
            <a:endParaRPr lang="en-US" sz="7000" b="1" dirty="0">
              <a:solidFill>
                <a:schemeClr val="bg2">
                  <a:lumMod val="75000"/>
                  <a:lumOff val="25000"/>
                </a:schemeClr>
              </a:solidFill>
              <a:latin typeface="Helvetica" charset="0"/>
              <a:ea typeface="Helvetica" charset="0"/>
              <a:cs typeface="Helvetica" charset="0"/>
            </a:endParaRPr>
          </a:p>
        </p:txBody>
      </p:sp>
      <p:sp>
        <p:nvSpPr>
          <p:cNvPr id="12" name="Oval 11"/>
          <p:cNvSpPr/>
          <p:nvPr/>
        </p:nvSpPr>
        <p:spPr>
          <a:xfrm>
            <a:off x="4554959" y="6060634"/>
            <a:ext cx="980209" cy="980208"/>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3" name="TextBox 12"/>
          <p:cNvSpPr txBox="1"/>
          <p:nvPr/>
        </p:nvSpPr>
        <p:spPr>
          <a:xfrm>
            <a:off x="4554959" y="5488415"/>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7000" b="1">
                <a:solidFill>
                  <a:schemeClr val="bg2">
                    <a:lumMod val="75000"/>
                    <a:lumOff val="25000"/>
                  </a:schemeClr>
                </a:solidFill>
                <a:latin typeface="Helvetica" charset="0"/>
                <a:ea typeface="Helvetica" charset="0"/>
                <a:cs typeface="Helvetica" charset="0"/>
              </a:defRPr>
            </a:lvl1pPr>
          </a:lstStyle>
          <a:p>
            <a:r>
              <a:rPr lang="en-US" altLang="zh-CN" dirty="0"/>
              <a:t>2</a:t>
            </a:r>
            <a:endParaRPr lang="en-US" dirty="0"/>
          </a:p>
        </p:txBody>
      </p:sp>
      <p:sp>
        <p:nvSpPr>
          <p:cNvPr id="14" name="Oval 13"/>
          <p:cNvSpPr/>
          <p:nvPr/>
        </p:nvSpPr>
        <p:spPr>
          <a:xfrm>
            <a:off x="4541327" y="9598948"/>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5" name="TextBox 14"/>
          <p:cNvSpPr txBox="1"/>
          <p:nvPr/>
        </p:nvSpPr>
        <p:spPr>
          <a:xfrm>
            <a:off x="4541327" y="9026729"/>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sp>
        <p:nvSpPr>
          <p:cNvPr id="16" name="Oval 15"/>
          <p:cNvSpPr/>
          <p:nvPr/>
        </p:nvSpPr>
        <p:spPr>
          <a:xfrm>
            <a:off x="4554959" y="7811503"/>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7" name="TextBox 16"/>
          <p:cNvSpPr txBox="1"/>
          <p:nvPr/>
        </p:nvSpPr>
        <p:spPr>
          <a:xfrm>
            <a:off x="4554959" y="7239284"/>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chemeClr val="bg2">
                    <a:lumMod val="75000"/>
                    <a:lumOff val="25000"/>
                  </a:schemeClr>
                </a:solidFill>
                <a:latin typeface="Helvetica" charset="0"/>
                <a:ea typeface="Helvetica" charset="0"/>
                <a:cs typeface="Helvetica" charset="0"/>
              </a:rPr>
              <a:t>3</a:t>
            </a:r>
            <a:endParaRPr lang="en-US" sz="7000" b="1" dirty="0">
              <a:solidFill>
                <a:schemeClr val="bg2">
                  <a:lumMod val="75000"/>
                  <a:lumOff val="2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81985368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0E253D"/>
                </a:solidFill>
                <a:latin typeface="Helvetica" charset="0"/>
                <a:ea typeface="Helvetica" charset="0"/>
                <a:cs typeface="Helvetica" charset="0"/>
              </a:rPr>
              <a:t>Further </a:t>
            </a:r>
            <a:r>
              <a:rPr lang="en-US" altLang="zh-CN" dirty="0">
                <a:solidFill>
                  <a:srgbClr val="0E253D"/>
                </a:solidFill>
                <a:latin typeface="Helvetica" charset="0"/>
                <a:ea typeface="Helvetica" charset="0"/>
                <a:cs typeface="Helvetica" charset="0"/>
              </a:rPr>
              <a:t>try</a:t>
            </a:r>
          </a:p>
        </p:txBody>
      </p:sp>
      <p:sp>
        <p:nvSpPr>
          <p:cNvPr id="7" name="Shape 73"/>
          <p:cNvSpPr>
            <a:spLocks noGrp="1"/>
          </p:cNvSpPr>
          <p:nvPr>
            <p:ph type="body" idx="1"/>
          </p:nvPr>
        </p:nvSpPr>
        <p:spPr>
          <a:xfrm>
            <a:off x="3619500" y="2274524"/>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smtClean="0">
                <a:solidFill>
                  <a:srgbClr val="0E253D"/>
                </a:solidFill>
                <a:latin typeface="Helvetica" charset="0"/>
                <a:ea typeface="Helvetica" charset="0"/>
                <a:cs typeface="Helvetica" charset="0"/>
              </a:rPr>
              <a:t>The different between </a:t>
            </a:r>
            <a:r>
              <a:rPr lang="en-US" altLang="zh-CN" b="1" dirty="0">
                <a:solidFill>
                  <a:srgbClr val="D4AF37"/>
                </a:solidFill>
                <a:latin typeface="Helvetica" charset="0"/>
                <a:ea typeface="Helvetica" charset="0"/>
                <a:cs typeface="Helvetica" charset="0"/>
              </a:rPr>
              <a:t>Supervised</a:t>
            </a:r>
            <a:r>
              <a:rPr lang="en-US" altLang="zh-CN" b="1" dirty="0" smtClean="0">
                <a:solidFill>
                  <a:srgbClr val="0E253D"/>
                </a:solidFill>
                <a:latin typeface="Helvetica" charset="0"/>
                <a:ea typeface="Helvetica" charset="0"/>
                <a:cs typeface="Helvetica" charset="0"/>
              </a:rPr>
              <a:t> and </a:t>
            </a:r>
            <a:r>
              <a:rPr lang="en-US" altLang="zh-CN" b="1" u="sng" dirty="0">
                <a:solidFill>
                  <a:srgbClr val="D4AF37"/>
                </a:solidFill>
                <a:latin typeface="Helvetica" charset="0"/>
                <a:ea typeface="Helvetica" charset="0"/>
                <a:cs typeface="Helvetica" charset="0"/>
              </a:rPr>
              <a:t>Un</a:t>
            </a:r>
            <a:r>
              <a:rPr lang="en-US" altLang="zh-CN" b="1" dirty="0">
                <a:solidFill>
                  <a:srgbClr val="D4AF37"/>
                </a:solidFill>
                <a:latin typeface="Helvetica" charset="0"/>
                <a:ea typeface="Helvetica" charset="0"/>
                <a:cs typeface="Helvetica" charset="0"/>
              </a:rPr>
              <a:t>supervised</a:t>
            </a:r>
            <a:endParaRPr lang="en-US" altLang="zh-CN" b="1" dirty="0">
              <a:solidFill>
                <a:srgbClr val="0E253D"/>
              </a:solidFill>
              <a:latin typeface="Helvetica" charset="0"/>
              <a:ea typeface="Helvetica" charset="0"/>
              <a:cs typeface="Helvetica" charset="0"/>
            </a:endParaRPr>
          </a:p>
        </p:txBody>
      </p:sp>
      <p:sp>
        <p:nvSpPr>
          <p:cNvPr id="2" name="Cloud 1"/>
          <p:cNvSpPr/>
          <p:nvPr/>
        </p:nvSpPr>
        <p:spPr>
          <a:xfrm>
            <a:off x="2035277" y="9933134"/>
            <a:ext cx="1518847" cy="931750"/>
          </a:xfrm>
          <a:prstGeom prst="cloud">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164" y="3494313"/>
            <a:ext cx="13853054" cy="8624307"/>
          </a:xfrm>
          <a:prstGeom prst="rect">
            <a:avLst/>
          </a:prstGeom>
        </p:spPr>
      </p:pic>
      <p:sp>
        <p:nvSpPr>
          <p:cNvPr id="5" name="Rectangle 4"/>
          <p:cNvSpPr/>
          <p:nvPr/>
        </p:nvSpPr>
        <p:spPr>
          <a:xfrm>
            <a:off x="5128164" y="12118620"/>
            <a:ext cx="12192000" cy="338554"/>
          </a:xfrm>
          <a:prstGeom prst="rect">
            <a:avLst/>
          </a:prstGeom>
        </p:spPr>
        <p:txBody>
          <a:bodyPr>
            <a:spAutoFit/>
          </a:bodyPr>
          <a:lstStyle/>
          <a:p>
            <a:r>
              <a:rPr lang="en-US" sz="1600" dirty="0"/>
              <a:t>http://dataconomy.com/whats-the-difference-between-supervised-and-unsupervised-learning/</a:t>
            </a:r>
          </a:p>
        </p:txBody>
      </p:sp>
      <p:cxnSp>
        <p:nvCxnSpPr>
          <p:cNvPr id="9" name="Straight Connector 8"/>
          <p:cNvCxnSpPr/>
          <p:nvPr/>
        </p:nvCxnSpPr>
        <p:spPr>
          <a:xfrm>
            <a:off x="11993526" y="4146698"/>
            <a:ext cx="21265" cy="7017488"/>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0" name="Oval 9"/>
          <p:cNvSpPr/>
          <p:nvPr/>
        </p:nvSpPr>
        <p:spPr>
          <a:xfrm>
            <a:off x="1382490" y="510366"/>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1" name="TextBox 10"/>
          <p:cNvSpPr txBox="1"/>
          <p:nvPr/>
        </p:nvSpPr>
        <p:spPr>
          <a:xfrm>
            <a:off x="1382490" y="-61853"/>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spTree>
    <p:extLst>
      <p:ext uri="{BB962C8B-B14F-4D97-AF65-F5344CB8AC3E}">
        <p14:creationId xmlns:p14="http://schemas.microsoft.com/office/powerpoint/2010/main" val="202358012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0E253D"/>
                </a:solidFill>
                <a:latin typeface="Helvetica" charset="0"/>
                <a:ea typeface="Helvetica" charset="0"/>
                <a:cs typeface="Helvetica" charset="0"/>
              </a:rPr>
              <a:t>Further </a:t>
            </a:r>
            <a:r>
              <a:rPr lang="en-US" altLang="zh-CN" dirty="0">
                <a:solidFill>
                  <a:srgbClr val="0E253D"/>
                </a:solidFill>
                <a:latin typeface="Helvetica" charset="0"/>
                <a:ea typeface="Helvetica" charset="0"/>
                <a:cs typeface="Helvetica" charset="0"/>
              </a:rPr>
              <a:t>try</a:t>
            </a:r>
          </a:p>
        </p:txBody>
      </p:sp>
      <p:sp>
        <p:nvSpPr>
          <p:cNvPr id="7" name="Shape 73"/>
          <p:cNvSpPr>
            <a:spLocks noGrp="1"/>
          </p:cNvSpPr>
          <p:nvPr>
            <p:ph type="body" idx="1"/>
          </p:nvPr>
        </p:nvSpPr>
        <p:spPr>
          <a:xfrm>
            <a:off x="3619500" y="2200639"/>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smtClean="0">
                <a:solidFill>
                  <a:srgbClr val="0E253D"/>
                </a:solidFill>
                <a:latin typeface="Helvetica" charset="0"/>
                <a:ea typeface="Helvetica" charset="0"/>
                <a:cs typeface="Helvetica" charset="0"/>
              </a:rPr>
              <a:t>With</a:t>
            </a:r>
            <a:r>
              <a:rPr lang="zh-CN" altLang="en-US" b="1" dirty="0" smtClean="0">
                <a:solidFill>
                  <a:srgbClr val="0E253D"/>
                </a:solidFill>
                <a:latin typeface="Helvetica" charset="0"/>
                <a:ea typeface="Helvetica" charset="0"/>
                <a:cs typeface="Helvetica" charset="0"/>
              </a:rPr>
              <a:t> </a:t>
            </a:r>
            <a:r>
              <a:rPr lang="en-US" altLang="zh-CN" b="1" dirty="0" smtClean="0">
                <a:solidFill>
                  <a:srgbClr val="D4AF37"/>
                </a:solidFill>
                <a:latin typeface="Helvetica" charset="0"/>
                <a:ea typeface="Helvetica" charset="0"/>
                <a:cs typeface="Helvetica" charset="0"/>
              </a:rPr>
              <a:t>Supervised</a:t>
            </a:r>
            <a:r>
              <a:rPr lang="zh-CN" altLang="en-US" b="1" dirty="0" smtClean="0">
                <a:solidFill>
                  <a:srgbClr val="D4AF37"/>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Learning</a:t>
            </a:r>
            <a:endParaRPr lang="en-US" altLang="zh-CN" b="1" dirty="0">
              <a:solidFill>
                <a:srgbClr val="0E253D"/>
              </a:solidFill>
              <a:latin typeface="Helvetica" charset="0"/>
              <a:ea typeface="Helvetica" charset="0"/>
              <a:cs typeface="Helvetic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338" y="3354888"/>
            <a:ext cx="10731500" cy="4851400"/>
          </a:xfrm>
          <a:prstGeom prst="rect">
            <a:avLst/>
          </a:prstGeom>
        </p:spPr>
      </p:pic>
      <p:pic>
        <p:nvPicPr>
          <p:cNvPr id="8" name="Picture 7"/>
          <p:cNvPicPr>
            <a:picLocks noChangeAspect="1"/>
          </p:cNvPicPr>
          <p:nvPr/>
        </p:nvPicPr>
        <p:blipFill>
          <a:blip r:embed="rId3"/>
          <a:stretch>
            <a:fillRect/>
          </a:stretch>
        </p:blipFill>
        <p:spPr>
          <a:xfrm>
            <a:off x="7449338" y="8206288"/>
            <a:ext cx="10591800" cy="4419600"/>
          </a:xfrm>
          <a:prstGeom prst="rect">
            <a:avLst/>
          </a:prstGeom>
        </p:spPr>
      </p:pic>
      <p:sp>
        <p:nvSpPr>
          <p:cNvPr id="10" name="Oval 9"/>
          <p:cNvSpPr/>
          <p:nvPr/>
        </p:nvSpPr>
        <p:spPr>
          <a:xfrm>
            <a:off x="1382490" y="510366"/>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1" name="TextBox 10"/>
          <p:cNvSpPr txBox="1"/>
          <p:nvPr/>
        </p:nvSpPr>
        <p:spPr>
          <a:xfrm>
            <a:off x="1382490" y="-61853"/>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cxnSp>
        <p:nvCxnSpPr>
          <p:cNvPr id="12" name="Straight Arrow Connector 11"/>
          <p:cNvCxnSpPr/>
          <p:nvPr/>
        </p:nvCxnSpPr>
        <p:spPr>
          <a:xfrm flipH="1">
            <a:off x="17364254" y="10642220"/>
            <a:ext cx="2872862" cy="836721"/>
          </a:xfrm>
          <a:prstGeom prst="straightConnector1">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4865676" y="4919471"/>
            <a:ext cx="2836164"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Most</a:t>
            </a:r>
            <a:r>
              <a:rPr kumimoji="0" lang="zh-CN" altLang="en-US" sz="2800" b="1"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 </a:t>
            </a:r>
            <a:r>
              <a:rPr kumimoji="0" lang="en-US" altLang="zh-CN" sz="2800" b="1"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Negative</a:t>
            </a:r>
            <a:endParaRPr kumimoji="0" lang="en-US" sz="2800" b="1" i="0" u="none" strike="noStrike" cap="none" spc="0" normalizeH="0" baseline="0" dirty="0">
              <a:ln>
                <a:noFill/>
              </a:ln>
              <a:solidFill>
                <a:srgbClr val="00B0F0"/>
              </a:solidFill>
              <a:effectLst/>
              <a:uFillTx/>
              <a:latin typeface="Avenir Next Medium"/>
              <a:ea typeface="Avenir Next Medium"/>
              <a:cs typeface="Avenir Next Medium"/>
              <a:sym typeface="Avenir Next Medium"/>
            </a:endParaRPr>
          </a:p>
        </p:txBody>
      </p:sp>
      <p:sp>
        <p:nvSpPr>
          <p:cNvPr id="18" name="TextBox 17"/>
          <p:cNvSpPr txBox="1"/>
          <p:nvPr/>
        </p:nvSpPr>
        <p:spPr>
          <a:xfrm>
            <a:off x="19193199" y="9643871"/>
            <a:ext cx="2836164"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Most</a:t>
            </a:r>
            <a:r>
              <a:rPr kumimoji="0" lang="zh-CN" altLang="en-US" sz="2800" b="1"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 </a:t>
            </a:r>
            <a:r>
              <a:rPr kumimoji="0" lang="en-US" altLang="zh-CN" sz="2800" b="1"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Positive</a:t>
            </a:r>
            <a:endParaRPr kumimoji="0" lang="en-US" sz="2800" b="1" i="0" u="none" strike="noStrike" cap="none" spc="0" normalizeH="0" baseline="0" dirty="0">
              <a:ln>
                <a:noFill/>
              </a:ln>
              <a:solidFill>
                <a:srgbClr val="00B0F0"/>
              </a:solidFill>
              <a:effectLst/>
              <a:uFillTx/>
              <a:latin typeface="Avenir Next Medium"/>
              <a:ea typeface="Avenir Next Medium"/>
              <a:cs typeface="Avenir Next Medium"/>
              <a:sym typeface="Avenir Next Medium"/>
            </a:endParaRPr>
          </a:p>
        </p:txBody>
      </p:sp>
      <p:cxnSp>
        <p:nvCxnSpPr>
          <p:cNvPr id="13" name="Straight Arrow Connector 12"/>
          <p:cNvCxnSpPr/>
          <p:nvPr/>
        </p:nvCxnSpPr>
        <p:spPr>
          <a:xfrm>
            <a:off x="6256421" y="5917820"/>
            <a:ext cx="2021306" cy="651422"/>
          </a:xfrm>
          <a:prstGeom prst="straightConnector1">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p:cNvSpPr txBox="1"/>
          <p:nvPr/>
        </p:nvSpPr>
        <p:spPr>
          <a:xfrm>
            <a:off x="11951370" y="7080726"/>
            <a:ext cx="2836164" cy="875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Positive</a:t>
            </a:r>
            <a:r>
              <a:rPr kumimoji="0" lang="zh-CN" altLang="en-US"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 </a:t>
            </a:r>
            <a:r>
              <a:rPr kumimoji="0" lang="en-US" altLang="zh-CN"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a:t>
            </a:r>
            <a:endParaRPr kumimoji="0" lang="en-US" sz="1800" i="0" u="none" strike="noStrike" cap="none" spc="0" normalizeH="0" baseline="0" dirty="0">
              <a:ln>
                <a:noFill/>
              </a:ln>
              <a:solidFill>
                <a:srgbClr val="00B0F0"/>
              </a:solidFill>
              <a:effectLst/>
              <a:uFillTx/>
              <a:latin typeface="Avenir Next Medium"/>
              <a:ea typeface="Avenir Next Medium"/>
              <a:cs typeface="Avenir Next Medium"/>
              <a:sym typeface="Avenir Next Medium"/>
            </a:endParaRPr>
          </a:p>
        </p:txBody>
      </p:sp>
      <p:sp>
        <p:nvSpPr>
          <p:cNvPr id="17" name="TextBox 16"/>
          <p:cNvSpPr txBox="1"/>
          <p:nvPr/>
        </p:nvSpPr>
        <p:spPr>
          <a:xfrm>
            <a:off x="12015323" y="11787748"/>
            <a:ext cx="2836164" cy="875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Positive</a:t>
            </a:r>
            <a:r>
              <a:rPr kumimoji="0" lang="zh-CN" altLang="en-US"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 </a:t>
            </a:r>
            <a:r>
              <a:rPr kumimoji="0" lang="en-US" altLang="zh-CN"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a:t>
            </a:r>
            <a:endParaRPr kumimoji="0" lang="en-US" sz="1800" i="0" u="none" strike="noStrike" cap="none" spc="0" normalizeH="0" baseline="0" dirty="0">
              <a:ln>
                <a:noFill/>
              </a:ln>
              <a:solidFill>
                <a:srgbClr val="00B0F0"/>
              </a:solidFill>
              <a:effectLst/>
              <a:uFillTx/>
              <a:latin typeface="Avenir Next Medium"/>
              <a:ea typeface="Avenir Next Medium"/>
              <a:cs typeface="Avenir Next Medium"/>
              <a:sym typeface="Avenir Next Medium"/>
            </a:endParaRPr>
          </a:p>
        </p:txBody>
      </p:sp>
      <p:sp>
        <p:nvSpPr>
          <p:cNvPr id="19" name="TextBox 18"/>
          <p:cNvSpPr txBox="1"/>
          <p:nvPr/>
        </p:nvSpPr>
        <p:spPr>
          <a:xfrm>
            <a:off x="6635805" y="8085440"/>
            <a:ext cx="2836164" cy="875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800" i="0" u="none" strike="noStrike" cap="none" spc="0" normalizeH="0" baseline="0" dirty="0" err="1" smtClean="0">
                <a:ln>
                  <a:noFill/>
                </a:ln>
                <a:solidFill>
                  <a:srgbClr val="00B0F0"/>
                </a:solidFill>
                <a:effectLst/>
                <a:uFillTx/>
                <a:latin typeface="Avenir Next Medium"/>
                <a:ea typeface="Avenir Next Medium"/>
                <a:cs typeface="Avenir Next Medium"/>
                <a:sym typeface="Avenir Next Medium"/>
              </a:rPr>
              <a:t>Avg</a:t>
            </a:r>
            <a:r>
              <a:rPr kumimoji="0" lang="zh-CN" altLang="en-US"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 </a:t>
            </a:r>
            <a:r>
              <a:rPr kumimoji="0" lang="en-US" altLang="zh-CN"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TF-IDF</a:t>
            </a:r>
            <a:endParaRPr kumimoji="0" lang="en-US" sz="1800" i="0" u="none" strike="noStrike" cap="none" spc="0" normalizeH="0" baseline="0" dirty="0">
              <a:ln>
                <a:noFill/>
              </a:ln>
              <a:solidFill>
                <a:srgbClr val="00B0F0"/>
              </a:solidFill>
              <a:effectLst/>
              <a:uFillTx/>
              <a:latin typeface="Avenir Next Medium"/>
              <a:ea typeface="Avenir Next Medium"/>
              <a:cs typeface="Avenir Next Medium"/>
              <a:sym typeface="Avenir Next Medium"/>
            </a:endParaRPr>
          </a:p>
        </p:txBody>
      </p:sp>
      <p:sp>
        <p:nvSpPr>
          <p:cNvPr id="20" name="TextBox 19"/>
          <p:cNvSpPr txBox="1"/>
          <p:nvPr/>
        </p:nvSpPr>
        <p:spPr>
          <a:xfrm>
            <a:off x="6635805" y="3381235"/>
            <a:ext cx="2836164" cy="875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800" i="0" u="none" strike="noStrike" cap="none" spc="0" normalizeH="0" baseline="0" dirty="0" err="1" smtClean="0">
                <a:ln>
                  <a:noFill/>
                </a:ln>
                <a:solidFill>
                  <a:srgbClr val="00B0F0"/>
                </a:solidFill>
                <a:effectLst/>
                <a:uFillTx/>
                <a:latin typeface="Avenir Next Medium"/>
                <a:ea typeface="Avenir Next Medium"/>
                <a:cs typeface="Avenir Next Medium"/>
                <a:sym typeface="Avenir Next Medium"/>
              </a:rPr>
              <a:t>Avg</a:t>
            </a:r>
            <a:r>
              <a:rPr kumimoji="0" lang="zh-CN" altLang="en-US"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 </a:t>
            </a:r>
            <a:r>
              <a:rPr kumimoji="0" lang="en-US" altLang="zh-CN" sz="1800" i="0" u="none" strike="noStrike" cap="none" spc="0" normalizeH="0" baseline="0" dirty="0" smtClean="0">
                <a:ln>
                  <a:noFill/>
                </a:ln>
                <a:solidFill>
                  <a:srgbClr val="00B0F0"/>
                </a:solidFill>
                <a:effectLst/>
                <a:uFillTx/>
                <a:latin typeface="Avenir Next Medium"/>
                <a:ea typeface="Avenir Next Medium"/>
                <a:cs typeface="Avenir Next Medium"/>
                <a:sym typeface="Avenir Next Medium"/>
              </a:rPr>
              <a:t>TF-IDF</a:t>
            </a:r>
            <a:endParaRPr kumimoji="0" lang="en-US" sz="1800" i="0" u="none" strike="noStrike" cap="none" spc="0" normalizeH="0" baseline="0" dirty="0">
              <a:ln>
                <a:noFill/>
              </a:ln>
              <a:solidFill>
                <a:srgbClr val="00B0F0"/>
              </a:solidFill>
              <a:effectLst/>
              <a:uFillTx/>
              <a:latin typeface="Avenir Next Medium"/>
              <a:ea typeface="Avenir Next Medium"/>
              <a:cs typeface="Avenir Next Medium"/>
              <a:sym typeface="Avenir Next Medium"/>
            </a:endParaRPr>
          </a:p>
        </p:txBody>
      </p:sp>
    </p:spTree>
    <p:extLst>
      <p:ext uri="{BB962C8B-B14F-4D97-AF65-F5344CB8AC3E}">
        <p14:creationId xmlns:p14="http://schemas.microsoft.com/office/powerpoint/2010/main" val="116798436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smtClean="0">
                <a:solidFill>
                  <a:srgbClr val="0E253D"/>
                </a:solidFill>
                <a:latin typeface="Helvetica" charset="0"/>
                <a:ea typeface="Helvetica" charset="0"/>
                <a:cs typeface="Helvetica" charset="0"/>
              </a:rPr>
              <a:t>Further </a:t>
            </a:r>
            <a:r>
              <a:rPr lang="en-US" altLang="zh-CN" dirty="0" smtClean="0">
                <a:solidFill>
                  <a:srgbClr val="0E253D"/>
                </a:solidFill>
                <a:latin typeface="Helvetica" charset="0"/>
                <a:ea typeface="Helvetica" charset="0"/>
                <a:cs typeface="Helvetica" charset="0"/>
              </a:rPr>
              <a:t>try</a:t>
            </a:r>
            <a:endParaRPr lang="en-US" altLang="zh-CN" dirty="0">
              <a:solidFill>
                <a:srgbClr val="0E253D"/>
              </a:solidFill>
              <a:latin typeface="Helvetica" charset="0"/>
              <a:ea typeface="Helvetica" charset="0"/>
              <a:cs typeface="Helvetica" charset="0"/>
            </a:endParaRPr>
          </a:p>
        </p:txBody>
      </p:sp>
      <p:sp>
        <p:nvSpPr>
          <p:cNvPr id="7" name="Shape 73"/>
          <p:cNvSpPr>
            <a:spLocks noGrp="1"/>
          </p:cNvSpPr>
          <p:nvPr>
            <p:ph type="body" idx="1"/>
          </p:nvPr>
        </p:nvSpPr>
        <p:spPr>
          <a:xfrm>
            <a:off x="2035277" y="4631018"/>
            <a:ext cx="21237742" cy="8590360"/>
          </a:xfrm>
          <a:prstGeom prst="rect">
            <a:avLst/>
          </a:prstGeom>
        </p:spPr>
        <p:txBody>
          <a:bodyPr>
            <a:norm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buNone/>
            </a:pPr>
            <a:r>
              <a:rPr lang="en-US" altLang="zh-CN" sz="14600" b="1" dirty="0" smtClean="0">
                <a:solidFill>
                  <a:srgbClr val="0E253D"/>
                </a:solidFill>
                <a:latin typeface="Helvetica" charset="0"/>
                <a:ea typeface="Helvetica" charset="0"/>
                <a:cs typeface="Helvetica" charset="0"/>
              </a:rPr>
              <a:t>What</a:t>
            </a:r>
            <a:r>
              <a:rPr lang="zh-CN" altLang="en-US" sz="14600" b="1" dirty="0" smtClean="0">
                <a:solidFill>
                  <a:srgbClr val="0E253D"/>
                </a:solidFill>
                <a:latin typeface="Helvetica" charset="0"/>
                <a:ea typeface="Helvetica" charset="0"/>
                <a:cs typeface="Helvetica" charset="0"/>
              </a:rPr>
              <a:t> </a:t>
            </a:r>
            <a:r>
              <a:rPr lang="en-US" altLang="zh-CN" sz="14600" b="1" dirty="0" smtClean="0">
                <a:solidFill>
                  <a:srgbClr val="0E253D"/>
                </a:solidFill>
                <a:latin typeface="Helvetica" charset="0"/>
                <a:ea typeface="Helvetica" charset="0"/>
                <a:cs typeface="Helvetica" charset="0"/>
              </a:rPr>
              <a:t>if</a:t>
            </a:r>
          </a:p>
          <a:p>
            <a:pPr marL="2222500" lvl="5" indent="0">
              <a:buNone/>
            </a:pPr>
            <a:r>
              <a:rPr lang="en-US" altLang="zh-CN" sz="14600" b="1" dirty="0" smtClean="0">
                <a:solidFill>
                  <a:srgbClr val="0E253D"/>
                </a:solidFill>
                <a:latin typeface="Helvetica" charset="0"/>
                <a:ea typeface="Helvetica" charset="0"/>
                <a:cs typeface="Helvetica" charset="0"/>
              </a:rPr>
              <a:t>Data</a:t>
            </a:r>
            <a:r>
              <a:rPr lang="zh-CN" altLang="en-US" sz="14600" b="1" dirty="0" smtClean="0">
                <a:solidFill>
                  <a:srgbClr val="0E253D"/>
                </a:solidFill>
                <a:latin typeface="Helvetica" charset="0"/>
                <a:ea typeface="Helvetica" charset="0"/>
                <a:cs typeface="Helvetica" charset="0"/>
              </a:rPr>
              <a:t> </a:t>
            </a:r>
            <a:r>
              <a:rPr lang="en-US" altLang="zh-CN" sz="14600" b="1" dirty="0" smtClean="0">
                <a:solidFill>
                  <a:srgbClr val="0E253D"/>
                </a:solidFill>
                <a:latin typeface="Helvetica" charset="0"/>
                <a:ea typeface="Helvetica" charset="0"/>
                <a:cs typeface="Helvetica" charset="0"/>
              </a:rPr>
              <a:t>have</a:t>
            </a:r>
            <a:r>
              <a:rPr lang="zh-CN" altLang="en-US" sz="14600" b="1" dirty="0" smtClean="0">
                <a:solidFill>
                  <a:srgbClr val="0E253D"/>
                </a:solidFill>
                <a:latin typeface="Helvetica" charset="0"/>
                <a:ea typeface="Helvetica" charset="0"/>
                <a:cs typeface="Helvetica" charset="0"/>
              </a:rPr>
              <a:t> </a:t>
            </a:r>
            <a:r>
              <a:rPr lang="en-US" altLang="zh-CN" sz="14600" b="1" dirty="0" smtClean="0">
                <a:solidFill>
                  <a:srgbClr val="D4AF37"/>
                </a:solidFill>
                <a:latin typeface="Helvetica" charset="0"/>
                <a:ea typeface="Helvetica" charset="0"/>
                <a:cs typeface="Helvetica" charset="0"/>
              </a:rPr>
              <a:t>no</a:t>
            </a:r>
            <a:r>
              <a:rPr lang="zh-CN" altLang="en-US" sz="14600" b="1" dirty="0" smtClean="0">
                <a:solidFill>
                  <a:srgbClr val="D4AF37"/>
                </a:solidFill>
                <a:latin typeface="Helvetica" charset="0"/>
                <a:ea typeface="Helvetica" charset="0"/>
                <a:cs typeface="Helvetica" charset="0"/>
              </a:rPr>
              <a:t> </a:t>
            </a:r>
            <a:r>
              <a:rPr lang="en-US" altLang="zh-CN" sz="14600" b="1" dirty="0" smtClean="0">
                <a:solidFill>
                  <a:srgbClr val="D4AF37"/>
                </a:solidFill>
                <a:latin typeface="Helvetica" charset="0"/>
                <a:ea typeface="Helvetica" charset="0"/>
                <a:cs typeface="Helvetica" charset="0"/>
              </a:rPr>
              <a:t>labels</a:t>
            </a:r>
            <a:endParaRPr lang="en-US" altLang="zh-CN" sz="14600" b="1" dirty="0" smtClean="0">
              <a:solidFill>
                <a:srgbClr val="D4AF37"/>
              </a:solidFill>
              <a:latin typeface="Helvetica" charset="0"/>
              <a:ea typeface="Helvetica" charset="0"/>
              <a:cs typeface="Helvetica" charset="0"/>
            </a:endParaRPr>
          </a:p>
        </p:txBody>
      </p:sp>
      <p:sp>
        <p:nvSpPr>
          <p:cNvPr id="2" name="Cloud 1"/>
          <p:cNvSpPr/>
          <p:nvPr/>
        </p:nvSpPr>
        <p:spPr>
          <a:xfrm>
            <a:off x="2035277" y="9933134"/>
            <a:ext cx="1518847" cy="931750"/>
          </a:xfrm>
          <a:prstGeom prst="cloud">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
        <p:nvSpPr>
          <p:cNvPr id="13" name="Oval 12"/>
          <p:cNvSpPr/>
          <p:nvPr/>
        </p:nvSpPr>
        <p:spPr>
          <a:xfrm>
            <a:off x="1382490" y="510366"/>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1382490" y="-61853"/>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spTree>
    <p:extLst>
      <p:ext uri="{BB962C8B-B14F-4D97-AF65-F5344CB8AC3E}">
        <p14:creationId xmlns:p14="http://schemas.microsoft.com/office/powerpoint/2010/main" val="182537840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smtClean="0">
                <a:solidFill>
                  <a:srgbClr val="0E253D"/>
                </a:solidFill>
                <a:latin typeface="Helvetica" charset="0"/>
                <a:ea typeface="Helvetica" charset="0"/>
                <a:cs typeface="Helvetica" charset="0"/>
              </a:rPr>
              <a:t>Further </a:t>
            </a:r>
            <a:r>
              <a:rPr lang="en-US" altLang="zh-CN" dirty="0" smtClean="0">
                <a:solidFill>
                  <a:srgbClr val="0E253D"/>
                </a:solidFill>
                <a:latin typeface="Helvetica" charset="0"/>
                <a:ea typeface="Helvetica" charset="0"/>
                <a:cs typeface="Helvetica" charset="0"/>
              </a:rPr>
              <a:t>try</a:t>
            </a:r>
            <a:endParaRPr lang="en-US" altLang="zh-CN" dirty="0">
              <a:solidFill>
                <a:srgbClr val="0E253D"/>
              </a:solidFill>
              <a:latin typeface="Helvetica" charset="0"/>
              <a:ea typeface="Helvetica" charset="0"/>
              <a:cs typeface="Helvetica" charset="0"/>
            </a:endParaRPr>
          </a:p>
        </p:txBody>
      </p:sp>
      <p:sp>
        <p:nvSpPr>
          <p:cNvPr id="7" name="Shape 73"/>
          <p:cNvSpPr>
            <a:spLocks noGrp="1"/>
          </p:cNvSpPr>
          <p:nvPr>
            <p:ph type="body" idx="1"/>
          </p:nvPr>
        </p:nvSpPr>
        <p:spPr>
          <a:xfrm>
            <a:off x="3619500" y="2200639"/>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a:solidFill>
                  <a:srgbClr val="0E253D"/>
                </a:solidFill>
                <a:latin typeface="Helvetica" charset="0"/>
                <a:ea typeface="Helvetica" charset="0"/>
                <a:cs typeface="Helvetica" charset="0"/>
              </a:rPr>
              <a:t>With</a:t>
            </a:r>
            <a:r>
              <a:rPr lang="zh-CN" altLang="en-US" b="1" dirty="0">
                <a:solidFill>
                  <a:srgbClr val="0E253D"/>
                </a:solidFill>
                <a:latin typeface="Helvetica" charset="0"/>
                <a:ea typeface="Helvetica" charset="0"/>
                <a:cs typeface="Helvetica" charset="0"/>
              </a:rPr>
              <a:t> </a:t>
            </a:r>
            <a:r>
              <a:rPr lang="en-US" altLang="zh-CN" b="1" u="sng" dirty="0" smtClean="0">
                <a:solidFill>
                  <a:srgbClr val="D4AF37"/>
                </a:solidFill>
                <a:latin typeface="Helvetica" charset="0"/>
                <a:ea typeface="Helvetica" charset="0"/>
                <a:cs typeface="Helvetica" charset="0"/>
              </a:rPr>
              <a:t>Un</a:t>
            </a:r>
            <a:r>
              <a:rPr lang="en-US" altLang="zh-CN" b="1" dirty="0" smtClean="0">
                <a:solidFill>
                  <a:srgbClr val="D4AF37"/>
                </a:solidFill>
                <a:latin typeface="Helvetica" charset="0"/>
                <a:ea typeface="Helvetica" charset="0"/>
                <a:cs typeface="Helvetica" charset="0"/>
              </a:rPr>
              <a:t>supervised</a:t>
            </a:r>
            <a:r>
              <a:rPr lang="zh-CN" altLang="en-US" b="1" dirty="0" smtClean="0">
                <a:solidFill>
                  <a:srgbClr val="D4AF37"/>
                </a:solidFill>
                <a:latin typeface="Helvetica" charset="0"/>
                <a:ea typeface="Helvetica" charset="0"/>
                <a:cs typeface="Helvetica" charset="0"/>
              </a:rPr>
              <a:t> </a:t>
            </a:r>
            <a:r>
              <a:rPr lang="en-US" altLang="zh-CN" b="1" dirty="0">
                <a:solidFill>
                  <a:srgbClr val="0E253D"/>
                </a:solidFill>
                <a:latin typeface="Helvetica" charset="0"/>
                <a:ea typeface="Helvetica" charset="0"/>
                <a:cs typeface="Helvetica" charset="0"/>
              </a:rPr>
              <a:t>Learning</a:t>
            </a:r>
          </a:p>
        </p:txBody>
      </p:sp>
      <p:sp>
        <p:nvSpPr>
          <p:cNvPr id="2" name="Cloud 1"/>
          <p:cNvSpPr/>
          <p:nvPr/>
        </p:nvSpPr>
        <p:spPr>
          <a:xfrm>
            <a:off x="2035277" y="9933134"/>
            <a:ext cx="1518847" cy="931750"/>
          </a:xfrm>
          <a:prstGeom prst="cloud">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154" y="5170487"/>
            <a:ext cx="8051050" cy="53573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8357" y="5126215"/>
            <a:ext cx="8239049" cy="5482433"/>
          </a:xfrm>
          <a:prstGeom prst="rect">
            <a:avLst/>
          </a:prstGeom>
        </p:spPr>
      </p:pic>
      <p:sp>
        <p:nvSpPr>
          <p:cNvPr id="11" name="Rectangle 10"/>
          <p:cNvSpPr/>
          <p:nvPr/>
        </p:nvSpPr>
        <p:spPr>
          <a:xfrm>
            <a:off x="7459397" y="10864884"/>
            <a:ext cx="907621" cy="523220"/>
          </a:xfrm>
          <a:prstGeom prst="rect">
            <a:avLst/>
          </a:prstGeom>
        </p:spPr>
        <p:txBody>
          <a:bodyPr wrap="none">
            <a:spAutoFit/>
          </a:bodyPr>
          <a:lstStyle/>
          <a:p>
            <a:r>
              <a:rPr lang="en-US" altLang="zh-CN" dirty="0" smtClean="0"/>
              <a:t>PCA</a:t>
            </a:r>
            <a:endParaRPr lang="en-US" altLang="zh-CN" dirty="0"/>
          </a:p>
        </p:txBody>
      </p:sp>
      <p:sp>
        <p:nvSpPr>
          <p:cNvPr id="12" name="Rectangle 11"/>
          <p:cNvSpPr/>
          <p:nvPr/>
        </p:nvSpPr>
        <p:spPr>
          <a:xfrm>
            <a:off x="14866936" y="10816758"/>
            <a:ext cx="3547766" cy="523220"/>
          </a:xfrm>
          <a:prstGeom prst="rect">
            <a:avLst/>
          </a:prstGeom>
        </p:spPr>
        <p:txBody>
          <a:bodyPr wrap="none">
            <a:spAutoFit/>
          </a:bodyPr>
          <a:lstStyle/>
          <a:p>
            <a:r>
              <a:rPr lang="en-US" altLang="zh-CN" smtClean="0"/>
              <a:t>Clustering(K-means)</a:t>
            </a:r>
            <a:endParaRPr lang="en-US" altLang="zh-CN" dirty="0"/>
          </a:p>
        </p:txBody>
      </p:sp>
      <p:sp>
        <p:nvSpPr>
          <p:cNvPr id="13" name="Oval 12"/>
          <p:cNvSpPr/>
          <p:nvPr/>
        </p:nvSpPr>
        <p:spPr>
          <a:xfrm>
            <a:off x="1382490" y="510366"/>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1382490" y="-61853"/>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sp>
        <p:nvSpPr>
          <p:cNvPr id="15" name="Rectangle 14"/>
          <p:cNvSpPr/>
          <p:nvPr/>
        </p:nvSpPr>
        <p:spPr>
          <a:xfrm>
            <a:off x="9820614" y="4124046"/>
            <a:ext cx="4578497" cy="523220"/>
          </a:xfrm>
          <a:prstGeom prst="rect">
            <a:avLst/>
          </a:prstGeom>
        </p:spPr>
        <p:txBody>
          <a:bodyPr wrap="none">
            <a:spAutoFit/>
          </a:bodyPr>
          <a:lstStyle/>
          <a:p>
            <a:r>
              <a:rPr lang="en-US" altLang="zh-CN" b="1" dirty="0" smtClean="0">
                <a:solidFill>
                  <a:srgbClr val="D4AF37"/>
                </a:solidFill>
              </a:rPr>
              <a:t>Frequency</a:t>
            </a:r>
            <a:r>
              <a:rPr lang="zh-CN" altLang="en-US" b="1" dirty="0" smtClean="0">
                <a:solidFill>
                  <a:srgbClr val="D4AF37"/>
                </a:solidFill>
              </a:rPr>
              <a:t> </a:t>
            </a:r>
            <a:r>
              <a:rPr lang="en-US" altLang="zh-CN" b="1" dirty="0" smtClean="0">
                <a:solidFill>
                  <a:srgbClr val="D4AF37"/>
                </a:solidFill>
              </a:rPr>
              <a:t>Matrix</a:t>
            </a:r>
            <a:r>
              <a:rPr lang="zh-CN" altLang="en-US" b="1" dirty="0" smtClean="0">
                <a:solidFill>
                  <a:srgbClr val="D4AF37"/>
                </a:solidFill>
              </a:rPr>
              <a:t> </a:t>
            </a:r>
            <a:r>
              <a:rPr lang="en-US" altLang="zh-CN" b="1" dirty="0" smtClean="0">
                <a:solidFill>
                  <a:srgbClr val="D4AF37"/>
                </a:solidFill>
              </a:rPr>
              <a:t>+</a:t>
            </a:r>
            <a:r>
              <a:rPr lang="zh-CN" altLang="en-US" b="1" dirty="0" smtClean="0">
                <a:solidFill>
                  <a:srgbClr val="D4AF37"/>
                </a:solidFill>
              </a:rPr>
              <a:t> </a:t>
            </a:r>
            <a:r>
              <a:rPr lang="en-US" altLang="zh-CN" b="1" dirty="0" smtClean="0">
                <a:solidFill>
                  <a:srgbClr val="D4AF37"/>
                </a:solidFill>
              </a:rPr>
              <a:t>TF-IDF</a:t>
            </a:r>
            <a:endParaRPr lang="en-US" altLang="zh-CN" b="1" dirty="0">
              <a:solidFill>
                <a:srgbClr val="D4AF37"/>
              </a:solidFill>
            </a:endParaRPr>
          </a:p>
        </p:txBody>
      </p:sp>
      <p:cxnSp>
        <p:nvCxnSpPr>
          <p:cNvPr id="16" name="Straight Connector 15"/>
          <p:cNvCxnSpPr/>
          <p:nvPr/>
        </p:nvCxnSpPr>
        <p:spPr>
          <a:xfrm>
            <a:off x="9748425" y="4647266"/>
            <a:ext cx="4761661" cy="0"/>
          </a:xfrm>
          <a:prstGeom prst="line">
            <a:avLst/>
          </a:prstGeom>
          <a:noFill/>
          <a:ln w="762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7274152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19500" y="2849897"/>
            <a:ext cx="17145000" cy="1017985"/>
          </a:xfrm>
        </p:spPr>
        <p:txBody>
          <a:bodyPr>
            <a:noAutofit/>
          </a:bodyPr>
          <a:lstStyle/>
          <a:p>
            <a:pPr algn="ctr"/>
            <a:r>
              <a:rPr lang="en-US" altLang="zh-CN" sz="9600" dirty="0">
                <a:latin typeface="Helvetica" charset="0"/>
                <a:ea typeface="Helvetica" charset="0"/>
                <a:cs typeface="Helvetica" charset="0"/>
              </a:rPr>
              <a:t>content</a:t>
            </a:r>
            <a:r>
              <a:rPr lang="zh-CN" altLang="en-US" sz="9600" baseline="0" dirty="0">
                <a:latin typeface="Helvetica" charset="0"/>
                <a:ea typeface="Helvetica" charset="0"/>
                <a:cs typeface="Helvetica" charset="0"/>
              </a:rPr>
              <a:t> </a:t>
            </a:r>
            <a:r>
              <a:rPr lang="en-US" altLang="zh-CN" sz="9600" baseline="0" dirty="0">
                <a:latin typeface="Helvetica" charset="0"/>
                <a:ea typeface="Helvetica" charset="0"/>
                <a:cs typeface="Helvetica" charset="0"/>
              </a:rPr>
              <a:t>of</a:t>
            </a:r>
            <a:r>
              <a:rPr lang="zh-CN" altLang="en-US" sz="9600" baseline="0" dirty="0">
                <a:latin typeface="Helvetica" charset="0"/>
                <a:ea typeface="Helvetica" charset="0"/>
                <a:cs typeface="Helvetica" charset="0"/>
              </a:rPr>
              <a:t> </a:t>
            </a:r>
            <a:r>
              <a:rPr lang="en-US" altLang="zh-CN" sz="9600" baseline="0" dirty="0">
                <a:latin typeface="Helvetica" charset="0"/>
                <a:ea typeface="Helvetica" charset="0"/>
                <a:cs typeface="Helvetica" charset="0"/>
              </a:rPr>
              <a:t>table</a:t>
            </a:r>
            <a:endParaRPr lang="en-US" sz="9600" dirty="0">
              <a:latin typeface="Helvetica" charset="0"/>
              <a:ea typeface="Helvetica" charset="0"/>
              <a:cs typeface="Helvetica" charset="0"/>
            </a:endParaRPr>
          </a:p>
        </p:txBody>
      </p:sp>
      <p:sp>
        <p:nvSpPr>
          <p:cNvPr id="4" name="Text Placeholder 3"/>
          <p:cNvSpPr>
            <a:spLocks noGrp="1"/>
          </p:cNvSpPr>
          <p:nvPr>
            <p:ph type="body" idx="1"/>
          </p:nvPr>
        </p:nvSpPr>
        <p:spPr>
          <a:xfrm>
            <a:off x="8820148" y="5597588"/>
            <a:ext cx="7852064" cy="4932760"/>
          </a:xfrm>
        </p:spPr>
        <p:txBody>
          <a:bodyPr/>
          <a:lstStyle/>
          <a:p>
            <a:pPr marL="0" indent="0">
              <a:buNone/>
            </a:pPr>
            <a:r>
              <a:rPr lang="en-US" altLang="zh-CN" b="1" dirty="0">
                <a:solidFill>
                  <a:srgbClr val="D4AF37"/>
                </a:solidFill>
                <a:latin typeface="Helvetica" charset="0"/>
                <a:ea typeface="Helvetica" charset="0"/>
                <a:cs typeface="Helvetica" charset="0"/>
              </a:rPr>
              <a:t>M</a:t>
            </a:r>
            <a:r>
              <a:rPr lang="en-US" altLang="zh-CN" b="1" dirty="0" smtClean="0">
                <a:solidFill>
                  <a:srgbClr val="D4AF37"/>
                </a:solidFill>
                <a:latin typeface="Helvetica" charset="0"/>
                <a:ea typeface="Helvetica" charset="0"/>
                <a:cs typeface="Helvetica" charset="0"/>
              </a:rPr>
              <a:t>otivation</a:t>
            </a:r>
            <a:r>
              <a:rPr lang="zh-CN" altLang="en-US" dirty="0" smtClean="0">
                <a:solidFill>
                  <a:srgbClr val="D4AF37"/>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about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endParaRPr lang="en-US" dirty="0">
              <a:solidFill>
                <a:srgbClr val="F8FFFF"/>
              </a:solidFill>
              <a:latin typeface="Helvetica" charset="0"/>
              <a:ea typeface="Helvetica" charset="0"/>
              <a:cs typeface="Helvetica" charset="0"/>
            </a:endParaRPr>
          </a:p>
          <a:p>
            <a:pPr marL="0" indent="0">
              <a:buNone/>
            </a:pPr>
            <a:r>
              <a:rPr lang="en-US" altLang="zh-CN" b="1" dirty="0">
                <a:solidFill>
                  <a:srgbClr val="D4AF37"/>
                </a:solidFill>
                <a:latin typeface="Helvetica" charset="0"/>
                <a:ea typeface="Helvetica" charset="0"/>
                <a:cs typeface="Helvetica" charset="0"/>
              </a:rPr>
              <a:t>How</a:t>
            </a:r>
            <a:r>
              <a:rPr lang="zh-CN" altLang="en-US" dirty="0">
                <a:solidFill>
                  <a:srgbClr val="D4AF37"/>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analyze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a:p>
            <a:pPr marL="0" indent="0">
              <a:buNone/>
            </a:pPr>
            <a:r>
              <a:rPr lang="en-US" altLang="zh-CN" b="1" dirty="0" smtClean="0">
                <a:solidFill>
                  <a:srgbClr val="D4AF37"/>
                </a:solidFill>
                <a:latin typeface="Helvetica" charset="0"/>
                <a:ea typeface="Helvetica" charset="0"/>
                <a:cs typeface="Helvetica" charset="0"/>
              </a:rPr>
              <a:t>What</a:t>
            </a:r>
            <a:r>
              <a:rPr lang="zh-CN" altLang="en-US" b="1" dirty="0" smtClean="0">
                <a:solidFill>
                  <a:srgbClr val="D4AF37"/>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did</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a:p>
            <a:pPr marL="0" indent="0">
              <a:buNone/>
            </a:pPr>
            <a:r>
              <a:rPr lang="en-US" altLang="zh-CN" b="1" dirty="0">
                <a:solidFill>
                  <a:srgbClr val="D4AF37"/>
                </a:solidFill>
                <a:latin typeface="Helvetica" charset="0"/>
                <a:ea typeface="Helvetica" charset="0"/>
                <a:cs typeface="Helvetica" charset="0"/>
              </a:rPr>
              <a:t>Further</a:t>
            </a:r>
            <a:r>
              <a:rPr lang="zh-CN" altLang="en-US" dirty="0" smtClean="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try</a:t>
            </a:r>
            <a:endParaRPr lang="en-US" altLang="zh-CN" dirty="0">
              <a:solidFill>
                <a:srgbClr val="F8FFFF"/>
              </a:solidFill>
              <a:latin typeface="Helvetica" charset="0"/>
              <a:ea typeface="Helvetica" charset="0"/>
              <a:cs typeface="Helvetica" charset="0"/>
            </a:endParaRPr>
          </a:p>
        </p:txBody>
      </p:sp>
      <p:sp>
        <p:nvSpPr>
          <p:cNvPr id="6" name="Text Placeholder 1"/>
          <p:cNvSpPr>
            <a:spLocks noGrp="1"/>
          </p:cNvSpPr>
          <p:nvPr>
            <p:ph type="body" sz="quarter" idx="13"/>
          </p:nvPr>
        </p:nvSpPr>
        <p:spPr>
          <a:xfrm>
            <a:off x="3619500" y="747653"/>
            <a:ext cx="15716250" cy="538223"/>
          </a:xfrm>
        </p:spPr>
        <p:txBody>
          <a:bodyPr/>
          <a:lstStyle/>
          <a:p>
            <a:r>
              <a:rPr lang="en-US" altLang="zh-CN" b="1" dirty="0">
                <a:latin typeface="Helvetica" charset="0"/>
                <a:ea typeface="Helvetica" charset="0"/>
                <a:cs typeface="Helvetica" charset="0"/>
              </a:rPr>
              <a:t>content</a:t>
            </a:r>
            <a:r>
              <a:rPr lang="zh-CN" altLang="en-US" dirty="0">
                <a:latin typeface="Helvetica" charset="0"/>
                <a:ea typeface="Helvetica" charset="0"/>
                <a:cs typeface="Helvetica" charset="0"/>
              </a:rPr>
              <a:t> </a:t>
            </a:r>
            <a:r>
              <a:rPr lang="en-US" altLang="zh-CN" dirty="0">
                <a:latin typeface="Helvetica" charset="0"/>
                <a:ea typeface="Helvetica" charset="0"/>
                <a:cs typeface="Helvetica" charset="0"/>
              </a:rPr>
              <a:t>of</a:t>
            </a:r>
            <a:r>
              <a:rPr lang="zh-CN" altLang="en-US" dirty="0">
                <a:latin typeface="Helvetica" charset="0"/>
                <a:ea typeface="Helvetica" charset="0"/>
                <a:cs typeface="Helvetica" charset="0"/>
              </a:rPr>
              <a:t> </a:t>
            </a:r>
            <a:r>
              <a:rPr lang="en-US" altLang="zh-CN" dirty="0">
                <a:latin typeface="Helvetica" charset="0"/>
                <a:ea typeface="Helvetica" charset="0"/>
                <a:cs typeface="Helvetica" charset="0"/>
              </a:rPr>
              <a:t>table</a:t>
            </a:r>
            <a:endParaRPr lang="en-US" dirty="0">
              <a:solidFill>
                <a:srgbClr val="F8FFFF"/>
              </a:solidFill>
              <a:latin typeface="Helvetica" charset="0"/>
              <a:ea typeface="Helvetica" charset="0"/>
              <a:cs typeface="Helvetica" charset="0"/>
            </a:endParaRPr>
          </a:p>
        </p:txBody>
      </p:sp>
      <p:grpSp>
        <p:nvGrpSpPr>
          <p:cNvPr id="2" name="Group 1"/>
          <p:cNvGrpSpPr/>
          <p:nvPr/>
        </p:nvGrpSpPr>
        <p:grpSpPr>
          <a:xfrm>
            <a:off x="7785934" y="5273177"/>
            <a:ext cx="980209" cy="1059905"/>
            <a:chOff x="7231754" y="5273177"/>
            <a:chExt cx="980209" cy="1059905"/>
          </a:xfrm>
        </p:grpSpPr>
        <p:sp>
          <p:nvSpPr>
            <p:cNvPr id="7" name="Oval 6"/>
            <p:cNvSpPr/>
            <p:nvPr/>
          </p:nvSpPr>
          <p:spPr>
            <a:xfrm>
              <a:off x="7434730" y="5755001"/>
              <a:ext cx="563442" cy="563441"/>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8" name="TextBox 7"/>
            <p:cNvSpPr txBox="1"/>
            <p:nvPr/>
          </p:nvSpPr>
          <p:spPr>
            <a:xfrm>
              <a:off x="7231754" y="5273177"/>
              <a:ext cx="980209"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3200" b="1" dirty="0">
                  <a:solidFill>
                    <a:srgbClr val="D4AF37"/>
                  </a:solidFill>
                  <a:latin typeface="Helvetica" charset="0"/>
                  <a:ea typeface="Helvetica" charset="0"/>
                  <a:cs typeface="Helvetica" charset="0"/>
                </a:rPr>
                <a:t>1</a:t>
              </a:r>
              <a:endParaRPr lang="en-US" sz="3200" b="1" dirty="0">
                <a:solidFill>
                  <a:srgbClr val="D4AF37"/>
                </a:solidFill>
                <a:latin typeface="Helvetica" charset="0"/>
                <a:ea typeface="Helvetica" charset="0"/>
                <a:cs typeface="Helvetica" charset="0"/>
              </a:endParaRPr>
            </a:p>
          </p:txBody>
        </p:sp>
      </p:grpSp>
      <p:sp>
        <p:nvSpPr>
          <p:cNvPr id="13" name="Oval 12"/>
          <p:cNvSpPr/>
          <p:nvPr/>
        </p:nvSpPr>
        <p:spPr>
          <a:xfrm>
            <a:off x="7988910" y="6989752"/>
            <a:ext cx="563442" cy="563441"/>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7785934" y="6507928"/>
            <a:ext cx="980209"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3200" b="1" dirty="0" smtClean="0">
                <a:solidFill>
                  <a:srgbClr val="D4AF37"/>
                </a:solidFill>
                <a:latin typeface="Helvetica" charset="0"/>
                <a:ea typeface="Helvetica" charset="0"/>
                <a:cs typeface="Helvetica" charset="0"/>
              </a:rPr>
              <a:t>2</a:t>
            </a:r>
            <a:endParaRPr lang="en-US" sz="3200" b="1" dirty="0">
              <a:solidFill>
                <a:srgbClr val="D4AF37"/>
              </a:solidFill>
              <a:latin typeface="Helvetica" charset="0"/>
              <a:ea typeface="Helvetica" charset="0"/>
              <a:cs typeface="Helvetica" charset="0"/>
            </a:endParaRPr>
          </a:p>
        </p:txBody>
      </p:sp>
      <p:grpSp>
        <p:nvGrpSpPr>
          <p:cNvPr id="15" name="Group 14"/>
          <p:cNvGrpSpPr/>
          <p:nvPr/>
        </p:nvGrpSpPr>
        <p:grpSpPr>
          <a:xfrm>
            <a:off x="7776462" y="7663195"/>
            <a:ext cx="980209" cy="1059905"/>
            <a:chOff x="7231754" y="5273177"/>
            <a:chExt cx="980209" cy="1059905"/>
          </a:xfrm>
        </p:grpSpPr>
        <p:sp>
          <p:nvSpPr>
            <p:cNvPr id="16" name="Oval 15"/>
            <p:cNvSpPr/>
            <p:nvPr/>
          </p:nvSpPr>
          <p:spPr>
            <a:xfrm>
              <a:off x="7434730" y="5755001"/>
              <a:ext cx="563442" cy="563441"/>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7" name="TextBox 16"/>
            <p:cNvSpPr txBox="1"/>
            <p:nvPr/>
          </p:nvSpPr>
          <p:spPr>
            <a:xfrm>
              <a:off x="7231754" y="5273177"/>
              <a:ext cx="980209"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3200" b="1" dirty="0" smtClean="0">
                  <a:solidFill>
                    <a:srgbClr val="D4AF37"/>
                  </a:solidFill>
                  <a:latin typeface="Helvetica" charset="0"/>
                  <a:ea typeface="Helvetica" charset="0"/>
                  <a:cs typeface="Helvetica" charset="0"/>
                </a:rPr>
                <a:t>3</a:t>
              </a:r>
              <a:endParaRPr lang="en-US" sz="3200" b="1" dirty="0">
                <a:solidFill>
                  <a:srgbClr val="D4AF37"/>
                </a:solidFill>
                <a:latin typeface="Helvetica" charset="0"/>
                <a:ea typeface="Helvetica" charset="0"/>
                <a:cs typeface="Helvetica" charset="0"/>
              </a:endParaRPr>
            </a:p>
          </p:txBody>
        </p:sp>
      </p:grpSp>
      <p:grpSp>
        <p:nvGrpSpPr>
          <p:cNvPr id="18" name="Group 17"/>
          <p:cNvGrpSpPr/>
          <p:nvPr/>
        </p:nvGrpSpPr>
        <p:grpSpPr>
          <a:xfrm>
            <a:off x="7767273" y="8876501"/>
            <a:ext cx="980209" cy="1059905"/>
            <a:chOff x="7213093" y="5273177"/>
            <a:chExt cx="980209" cy="1059905"/>
          </a:xfrm>
        </p:grpSpPr>
        <p:sp>
          <p:nvSpPr>
            <p:cNvPr id="19" name="Oval 18"/>
            <p:cNvSpPr/>
            <p:nvPr/>
          </p:nvSpPr>
          <p:spPr>
            <a:xfrm>
              <a:off x="7434730" y="5755001"/>
              <a:ext cx="563442" cy="563441"/>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0" name="TextBox 19"/>
            <p:cNvSpPr txBox="1"/>
            <p:nvPr/>
          </p:nvSpPr>
          <p:spPr>
            <a:xfrm>
              <a:off x="7213093" y="5273177"/>
              <a:ext cx="980209"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3200" b="1" dirty="0" smtClean="0">
                  <a:solidFill>
                    <a:srgbClr val="D4AF37"/>
                  </a:solidFill>
                  <a:latin typeface="Helvetica" charset="0"/>
                  <a:ea typeface="Helvetica" charset="0"/>
                  <a:cs typeface="Helvetica" charset="0"/>
                </a:rPr>
                <a:t>4</a:t>
              </a:r>
              <a:endParaRPr lang="en-US" sz="3200" b="1" dirty="0">
                <a:solidFill>
                  <a:srgbClr val="D4AF37"/>
                </a:solidFill>
                <a:latin typeface="Helvetica" charset="0"/>
                <a:ea typeface="Helvetica" charset="0"/>
                <a:cs typeface="Helvetica" charset="0"/>
              </a:endParaRPr>
            </a:p>
          </p:txBody>
        </p:sp>
      </p:grpSp>
    </p:spTree>
    <p:extLst>
      <p:ext uri="{BB962C8B-B14F-4D97-AF65-F5344CB8AC3E}">
        <p14:creationId xmlns:p14="http://schemas.microsoft.com/office/powerpoint/2010/main" val="921222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smtClean="0">
                <a:solidFill>
                  <a:srgbClr val="0E253D"/>
                </a:solidFill>
                <a:latin typeface="Helvetica" charset="0"/>
                <a:ea typeface="Helvetica" charset="0"/>
                <a:cs typeface="Helvetica" charset="0"/>
              </a:rPr>
              <a:t>Further </a:t>
            </a:r>
            <a:r>
              <a:rPr lang="en-US" altLang="zh-CN" dirty="0" smtClean="0">
                <a:solidFill>
                  <a:srgbClr val="0E253D"/>
                </a:solidFill>
                <a:latin typeface="Helvetica" charset="0"/>
                <a:ea typeface="Helvetica" charset="0"/>
                <a:cs typeface="Helvetica" charset="0"/>
              </a:rPr>
              <a:t>try</a:t>
            </a:r>
            <a:endParaRPr lang="en-US" altLang="zh-CN" dirty="0">
              <a:solidFill>
                <a:srgbClr val="0E253D"/>
              </a:solidFill>
              <a:latin typeface="Helvetica" charset="0"/>
              <a:ea typeface="Helvetica" charset="0"/>
              <a:cs typeface="Helvetica" charset="0"/>
            </a:endParaRPr>
          </a:p>
        </p:txBody>
      </p:sp>
      <p:sp>
        <p:nvSpPr>
          <p:cNvPr id="7" name="Shape 73"/>
          <p:cNvSpPr>
            <a:spLocks noGrp="1"/>
          </p:cNvSpPr>
          <p:nvPr>
            <p:ph type="body" idx="1"/>
          </p:nvPr>
        </p:nvSpPr>
        <p:spPr>
          <a:xfrm>
            <a:off x="3619500" y="2200639"/>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a:solidFill>
                  <a:srgbClr val="0E253D"/>
                </a:solidFill>
                <a:latin typeface="Helvetica" charset="0"/>
                <a:ea typeface="Helvetica" charset="0"/>
                <a:cs typeface="Helvetica" charset="0"/>
              </a:rPr>
              <a:t>With</a:t>
            </a:r>
            <a:r>
              <a:rPr lang="zh-CN" altLang="en-US" b="1" dirty="0">
                <a:solidFill>
                  <a:srgbClr val="0E253D"/>
                </a:solidFill>
                <a:latin typeface="Helvetica" charset="0"/>
                <a:ea typeface="Helvetica" charset="0"/>
                <a:cs typeface="Helvetica" charset="0"/>
              </a:rPr>
              <a:t> </a:t>
            </a:r>
            <a:r>
              <a:rPr lang="en-US" altLang="zh-CN" b="1" u="sng" dirty="0" smtClean="0">
                <a:solidFill>
                  <a:srgbClr val="D4AF37"/>
                </a:solidFill>
                <a:latin typeface="Helvetica" charset="0"/>
                <a:ea typeface="Helvetica" charset="0"/>
                <a:cs typeface="Helvetica" charset="0"/>
              </a:rPr>
              <a:t>Un</a:t>
            </a:r>
            <a:r>
              <a:rPr lang="en-US" altLang="zh-CN" b="1" dirty="0" smtClean="0">
                <a:solidFill>
                  <a:srgbClr val="D4AF37"/>
                </a:solidFill>
                <a:latin typeface="Helvetica" charset="0"/>
                <a:ea typeface="Helvetica" charset="0"/>
                <a:cs typeface="Helvetica" charset="0"/>
              </a:rPr>
              <a:t>supervised</a:t>
            </a:r>
            <a:r>
              <a:rPr lang="zh-CN" altLang="en-US" b="1" dirty="0" smtClean="0">
                <a:solidFill>
                  <a:srgbClr val="D4AF37"/>
                </a:solidFill>
                <a:latin typeface="Helvetica" charset="0"/>
                <a:ea typeface="Helvetica" charset="0"/>
                <a:cs typeface="Helvetica" charset="0"/>
              </a:rPr>
              <a:t> </a:t>
            </a:r>
            <a:r>
              <a:rPr lang="en-US" altLang="zh-CN" b="1" dirty="0">
                <a:solidFill>
                  <a:srgbClr val="0E253D"/>
                </a:solidFill>
                <a:latin typeface="Helvetica" charset="0"/>
                <a:ea typeface="Helvetica" charset="0"/>
                <a:cs typeface="Helvetica" charset="0"/>
              </a:rPr>
              <a:t>Learning</a:t>
            </a:r>
          </a:p>
        </p:txBody>
      </p:sp>
      <p:sp>
        <p:nvSpPr>
          <p:cNvPr id="2" name="Cloud 1"/>
          <p:cNvSpPr/>
          <p:nvPr/>
        </p:nvSpPr>
        <p:spPr>
          <a:xfrm>
            <a:off x="2035277" y="9933134"/>
            <a:ext cx="1518847" cy="931750"/>
          </a:xfrm>
          <a:prstGeom prst="cloud">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
        <p:nvSpPr>
          <p:cNvPr id="11" name="Rectangle 10"/>
          <p:cNvSpPr/>
          <p:nvPr/>
        </p:nvSpPr>
        <p:spPr>
          <a:xfrm>
            <a:off x="7618752" y="10760302"/>
            <a:ext cx="907621" cy="523220"/>
          </a:xfrm>
          <a:prstGeom prst="rect">
            <a:avLst/>
          </a:prstGeom>
        </p:spPr>
        <p:txBody>
          <a:bodyPr wrap="none">
            <a:spAutoFit/>
          </a:bodyPr>
          <a:lstStyle/>
          <a:p>
            <a:r>
              <a:rPr lang="en-US" altLang="zh-CN" dirty="0" smtClean="0"/>
              <a:t>PCA</a:t>
            </a:r>
            <a:endParaRPr lang="en-US" altLang="zh-CN" dirty="0"/>
          </a:p>
        </p:txBody>
      </p:sp>
      <p:sp>
        <p:nvSpPr>
          <p:cNvPr id="13" name="Oval 12"/>
          <p:cNvSpPr/>
          <p:nvPr/>
        </p:nvSpPr>
        <p:spPr>
          <a:xfrm>
            <a:off x="1382490" y="510366"/>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1382490" y="-61853"/>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625" y="4937910"/>
            <a:ext cx="8492291" cy="55744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2916" y="4937910"/>
            <a:ext cx="8399295" cy="5513383"/>
          </a:xfrm>
          <a:prstGeom prst="rect">
            <a:avLst/>
          </a:prstGeom>
        </p:spPr>
      </p:pic>
      <p:sp>
        <p:nvSpPr>
          <p:cNvPr id="15" name="Rectangle 14"/>
          <p:cNvSpPr/>
          <p:nvPr/>
        </p:nvSpPr>
        <p:spPr>
          <a:xfrm>
            <a:off x="8093022" y="3998576"/>
            <a:ext cx="8358378" cy="523220"/>
          </a:xfrm>
          <a:prstGeom prst="rect">
            <a:avLst/>
          </a:prstGeom>
        </p:spPr>
        <p:txBody>
          <a:bodyPr wrap="none">
            <a:spAutoFit/>
          </a:bodyPr>
          <a:lstStyle/>
          <a:p>
            <a:r>
              <a:rPr lang="en-US" altLang="zh-CN" b="1" i="1" dirty="0" smtClean="0">
                <a:solidFill>
                  <a:srgbClr val="D4AF37"/>
                </a:solidFill>
              </a:rPr>
              <a:t>Frequency</a:t>
            </a:r>
            <a:r>
              <a:rPr lang="zh-CN" altLang="en-US" b="1" dirty="0" smtClean="0">
                <a:solidFill>
                  <a:srgbClr val="D4AF37"/>
                </a:solidFill>
              </a:rPr>
              <a:t> </a:t>
            </a:r>
            <a:r>
              <a:rPr lang="en-US" altLang="zh-CN" b="1" dirty="0" smtClean="0">
                <a:solidFill>
                  <a:srgbClr val="D4AF37"/>
                </a:solidFill>
              </a:rPr>
              <a:t>Matrix</a:t>
            </a:r>
            <a:r>
              <a:rPr lang="zh-CN" altLang="en-US" b="1" dirty="0" smtClean="0">
                <a:solidFill>
                  <a:srgbClr val="D4AF37"/>
                </a:solidFill>
              </a:rPr>
              <a:t> </a:t>
            </a:r>
            <a:r>
              <a:rPr lang="en-US" altLang="zh-CN" b="1" dirty="0" smtClean="0">
                <a:solidFill>
                  <a:srgbClr val="D4AF37"/>
                </a:solidFill>
              </a:rPr>
              <a:t>+</a:t>
            </a:r>
            <a:r>
              <a:rPr lang="zh-CN" altLang="en-US" b="1" dirty="0" smtClean="0">
                <a:solidFill>
                  <a:srgbClr val="D4AF37"/>
                </a:solidFill>
              </a:rPr>
              <a:t> </a:t>
            </a:r>
            <a:r>
              <a:rPr lang="en-US" altLang="zh-CN" b="1" dirty="0" smtClean="0">
                <a:solidFill>
                  <a:srgbClr val="D4AF37"/>
                </a:solidFill>
              </a:rPr>
              <a:t>TF-IDF</a:t>
            </a:r>
            <a:r>
              <a:rPr lang="zh-CN" altLang="en-US" b="1" dirty="0" smtClean="0">
                <a:solidFill>
                  <a:srgbClr val="D4AF37"/>
                </a:solidFill>
              </a:rPr>
              <a:t> </a:t>
            </a:r>
            <a:r>
              <a:rPr lang="en-US" altLang="zh-CN" b="1" dirty="0" smtClean="0">
                <a:solidFill>
                  <a:srgbClr val="0E253D"/>
                </a:solidFill>
              </a:rPr>
              <a:t>+</a:t>
            </a:r>
            <a:r>
              <a:rPr lang="zh-CN" altLang="en-US" b="1" dirty="0" smtClean="0">
                <a:solidFill>
                  <a:srgbClr val="0E253D"/>
                </a:solidFill>
              </a:rPr>
              <a:t> </a:t>
            </a:r>
            <a:r>
              <a:rPr lang="en-US" altLang="zh-CN" b="1" dirty="0" smtClean="0">
                <a:solidFill>
                  <a:srgbClr val="0E253D"/>
                </a:solidFill>
              </a:rPr>
              <a:t>From</a:t>
            </a:r>
            <a:r>
              <a:rPr lang="zh-CN" altLang="en-US" b="1" dirty="0" smtClean="0">
                <a:solidFill>
                  <a:srgbClr val="0E253D"/>
                </a:solidFill>
              </a:rPr>
              <a:t> </a:t>
            </a:r>
            <a:r>
              <a:rPr lang="en-US" altLang="zh-CN" b="1" dirty="0" smtClean="0">
                <a:solidFill>
                  <a:srgbClr val="0E253D"/>
                </a:solidFill>
              </a:rPr>
              <a:t>which</a:t>
            </a:r>
            <a:r>
              <a:rPr lang="zh-CN" altLang="en-US" b="1" dirty="0" smtClean="0">
                <a:solidFill>
                  <a:srgbClr val="0E253D"/>
                </a:solidFill>
              </a:rPr>
              <a:t> </a:t>
            </a:r>
            <a:r>
              <a:rPr lang="en-US" altLang="zh-CN" b="1" dirty="0" smtClean="0">
                <a:solidFill>
                  <a:srgbClr val="0E253D"/>
                </a:solidFill>
              </a:rPr>
              <a:t>Reviews</a:t>
            </a:r>
            <a:endParaRPr lang="en-US" altLang="zh-CN" b="1" dirty="0">
              <a:solidFill>
                <a:srgbClr val="0E253D"/>
              </a:solidFill>
            </a:endParaRPr>
          </a:p>
        </p:txBody>
      </p:sp>
      <p:cxnSp>
        <p:nvCxnSpPr>
          <p:cNvPr id="5" name="Straight Connector 4"/>
          <p:cNvCxnSpPr/>
          <p:nvPr/>
        </p:nvCxnSpPr>
        <p:spPr>
          <a:xfrm>
            <a:off x="7892716" y="4626470"/>
            <a:ext cx="8819303" cy="0"/>
          </a:xfrm>
          <a:prstGeom prst="line">
            <a:avLst/>
          </a:prstGeom>
          <a:noFill/>
          <a:ln w="762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7" name="Rectangle 16"/>
          <p:cNvSpPr/>
          <p:nvPr/>
        </p:nvSpPr>
        <p:spPr>
          <a:xfrm>
            <a:off x="15276008" y="10768632"/>
            <a:ext cx="3547766" cy="523220"/>
          </a:xfrm>
          <a:prstGeom prst="rect">
            <a:avLst/>
          </a:prstGeom>
        </p:spPr>
        <p:txBody>
          <a:bodyPr wrap="none">
            <a:spAutoFit/>
          </a:bodyPr>
          <a:lstStyle/>
          <a:p>
            <a:r>
              <a:rPr lang="en-US" altLang="zh-CN" smtClean="0"/>
              <a:t>Clustering(K-means)</a:t>
            </a:r>
            <a:endParaRPr lang="en-US" altLang="zh-CN" dirty="0"/>
          </a:p>
        </p:txBody>
      </p:sp>
    </p:spTree>
    <p:extLst>
      <p:ext uri="{BB962C8B-B14F-4D97-AF65-F5344CB8AC3E}">
        <p14:creationId xmlns:p14="http://schemas.microsoft.com/office/powerpoint/2010/main" val="113110587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smtClean="0">
                <a:solidFill>
                  <a:srgbClr val="0E253D"/>
                </a:solidFill>
                <a:latin typeface="Helvetica" charset="0"/>
                <a:ea typeface="Helvetica" charset="0"/>
                <a:cs typeface="Helvetica" charset="0"/>
              </a:rPr>
              <a:t>Further </a:t>
            </a:r>
            <a:r>
              <a:rPr lang="en-US" altLang="zh-CN" dirty="0" smtClean="0">
                <a:solidFill>
                  <a:srgbClr val="0E253D"/>
                </a:solidFill>
                <a:latin typeface="Helvetica" charset="0"/>
                <a:ea typeface="Helvetica" charset="0"/>
                <a:cs typeface="Helvetica" charset="0"/>
              </a:rPr>
              <a:t>try</a:t>
            </a:r>
            <a:endParaRPr lang="en-US" altLang="zh-CN" dirty="0">
              <a:solidFill>
                <a:srgbClr val="0E253D"/>
              </a:solidFill>
              <a:latin typeface="Helvetica" charset="0"/>
              <a:ea typeface="Helvetica" charset="0"/>
              <a:cs typeface="Helvetica" charset="0"/>
            </a:endParaRPr>
          </a:p>
        </p:txBody>
      </p:sp>
      <p:sp>
        <p:nvSpPr>
          <p:cNvPr id="7" name="Shape 73"/>
          <p:cNvSpPr>
            <a:spLocks noGrp="1"/>
          </p:cNvSpPr>
          <p:nvPr>
            <p:ph type="body" idx="1"/>
          </p:nvPr>
        </p:nvSpPr>
        <p:spPr>
          <a:xfrm>
            <a:off x="3619500" y="2200639"/>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smtClean="0">
                <a:solidFill>
                  <a:srgbClr val="0E253D"/>
                </a:solidFill>
                <a:latin typeface="Helvetica" charset="0"/>
                <a:ea typeface="Helvetica" charset="0"/>
                <a:cs typeface="Helvetica" charset="0"/>
              </a:rPr>
              <a:t>Why </a:t>
            </a:r>
            <a:r>
              <a:rPr lang="en-US" altLang="zh-CN" b="1" dirty="0" smtClean="0">
                <a:solidFill>
                  <a:srgbClr val="0E253D"/>
                </a:solidFill>
                <a:latin typeface="Helvetica" charset="0"/>
                <a:ea typeface="Helvetica" charset="0"/>
                <a:cs typeface="Helvetica" charset="0"/>
              </a:rPr>
              <a:t>this method?</a:t>
            </a:r>
          </a:p>
          <a:p>
            <a:pPr lvl="1"/>
            <a:r>
              <a:rPr lang="en-US" altLang="zh-CN" b="1" dirty="0" smtClean="0">
                <a:solidFill>
                  <a:srgbClr val="0E253D"/>
                </a:solidFill>
                <a:latin typeface="Helvetica" charset="0"/>
                <a:ea typeface="Helvetica" charset="0"/>
                <a:cs typeface="Helvetica" charset="0"/>
              </a:rPr>
              <a:t>1.</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Data</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not</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always</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with</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labels</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in</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real</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world.</a:t>
            </a:r>
            <a:endParaRPr lang="en-US" altLang="zh-CN" b="1" dirty="0" smtClean="0">
              <a:solidFill>
                <a:srgbClr val="0E253D"/>
              </a:solidFill>
              <a:latin typeface="Helvetica" charset="0"/>
              <a:ea typeface="Helvetica" charset="0"/>
              <a:cs typeface="Helvetica" charset="0"/>
            </a:endParaRPr>
          </a:p>
          <a:p>
            <a:pPr lvl="1"/>
            <a:r>
              <a:rPr lang="en-US" altLang="zh-CN" b="1" dirty="0" smtClean="0">
                <a:solidFill>
                  <a:srgbClr val="0E253D"/>
                </a:solidFill>
                <a:latin typeface="Helvetica" charset="0"/>
                <a:ea typeface="Helvetica" charset="0"/>
                <a:cs typeface="Helvetica" charset="0"/>
              </a:rPr>
              <a:t>2.</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PCA</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reduce</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dimension</a:t>
            </a:r>
            <a:r>
              <a:rPr lang="zh-CN" altLang="en-US" b="1" dirty="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no</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labels.</a:t>
            </a:r>
            <a:r>
              <a:rPr lang="zh-CN" altLang="en-US" b="1" dirty="0" smtClean="0">
                <a:solidFill>
                  <a:srgbClr val="0E253D"/>
                </a:solidFill>
                <a:latin typeface="Helvetica" charset="0"/>
                <a:ea typeface="Helvetica" charset="0"/>
                <a:cs typeface="Helvetica" charset="0"/>
              </a:rPr>
              <a:t> </a:t>
            </a:r>
            <a:endParaRPr lang="en-US" altLang="zh-CN" b="1" dirty="0" smtClean="0">
              <a:solidFill>
                <a:srgbClr val="0E253D"/>
              </a:solidFill>
              <a:latin typeface="Helvetica" charset="0"/>
              <a:ea typeface="Helvetica" charset="0"/>
              <a:cs typeface="Helvetica" charset="0"/>
            </a:endParaRPr>
          </a:p>
          <a:p>
            <a:pPr lvl="1"/>
            <a:r>
              <a:rPr lang="en-US" altLang="zh-CN" b="1" dirty="0" smtClean="0">
                <a:solidFill>
                  <a:srgbClr val="0E253D"/>
                </a:solidFill>
                <a:latin typeface="Helvetica" charset="0"/>
                <a:ea typeface="Helvetica" charset="0"/>
                <a:cs typeface="Helvetica" charset="0"/>
              </a:rPr>
              <a:t>3</a:t>
            </a:r>
            <a:r>
              <a:rPr lang="en-US" altLang="zh-CN" b="1" dirty="0" smtClean="0">
                <a:solidFill>
                  <a:srgbClr val="0E253D"/>
                </a:solidFill>
                <a:latin typeface="Helvetica" charset="0"/>
                <a:ea typeface="Helvetica" charset="0"/>
                <a:cs typeface="Helvetica" charset="0"/>
              </a:rPr>
              <a:t>.</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K</a:t>
            </a:r>
            <a:r>
              <a:rPr lang="en-US" altLang="zh-CN" b="1" dirty="0">
                <a:solidFill>
                  <a:srgbClr val="0E253D"/>
                </a:solidFill>
                <a:latin typeface="Helvetica" charset="0"/>
                <a:ea typeface="Helvetica" charset="0"/>
                <a:cs typeface="Helvetica" charset="0"/>
              </a:rPr>
              <a:t>-</a:t>
            </a:r>
            <a:r>
              <a:rPr lang="en-US" altLang="zh-CN" b="1" dirty="0" smtClean="0">
                <a:solidFill>
                  <a:srgbClr val="0E253D"/>
                </a:solidFill>
                <a:latin typeface="Helvetica" charset="0"/>
                <a:ea typeface="Helvetica" charset="0"/>
                <a:cs typeface="Helvetica" charset="0"/>
              </a:rPr>
              <a:t>means</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is</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a</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common</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used</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clustering</a:t>
            </a:r>
            <a:r>
              <a:rPr lang="zh-CN" altLang="en-US" b="1" dirty="0" smtClean="0">
                <a:solidFill>
                  <a:srgbClr val="0E253D"/>
                </a:solidFill>
                <a:latin typeface="Helvetica" charset="0"/>
                <a:ea typeface="Helvetica" charset="0"/>
                <a:cs typeface="Helvetica" charset="0"/>
              </a:rPr>
              <a:t> </a:t>
            </a:r>
            <a:r>
              <a:rPr lang="en-US" altLang="zh-CN" b="1" dirty="0" smtClean="0">
                <a:solidFill>
                  <a:srgbClr val="0E253D"/>
                </a:solidFill>
                <a:latin typeface="Helvetica" charset="0"/>
                <a:ea typeface="Helvetica" charset="0"/>
                <a:cs typeface="Helvetica" charset="0"/>
              </a:rPr>
              <a:t>method.</a:t>
            </a:r>
            <a:endParaRPr lang="en-US" altLang="zh-CN" b="1" dirty="0" smtClean="0">
              <a:solidFill>
                <a:srgbClr val="0E253D"/>
              </a:solidFill>
              <a:latin typeface="Helvetica" charset="0"/>
              <a:ea typeface="Helvetica" charset="0"/>
              <a:cs typeface="Helvetica" charset="0"/>
            </a:endParaRPr>
          </a:p>
        </p:txBody>
      </p:sp>
      <p:sp>
        <p:nvSpPr>
          <p:cNvPr id="2" name="Cloud 1"/>
          <p:cNvSpPr/>
          <p:nvPr/>
        </p:nvSpPr>
        <p:spPr>
          <a:xfrm>
            <a:off x="2035277" y="9933134"/>
            <a:ext cx="1518847" cy="931750"/>
          </a:xfrm>
          <a:prstGeom prst="cloud">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
        <p:nvSpPr>
          <p:cNvPr id="13" name="Oval 12"/>
          <p:cNvSpPr/>
          <p:nvPr/>
        </p:nvSpPr>
        <p:spPr>
          <a:xfrm>
            <a:off x="1382490" y="510366"/>
            <a:ext cx="980209" cy="980208"/>
          </a:xfrm>
          <a:prstGeom prst="ellipse">
            <a:avLst/>
          </a:prstGeom>
          <a:solidFill>
            <a:srgbClr val="0E253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1382490" y="-61853"/>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4</a:t>
            </a:r>
            <a:endParaRPr lang="en-US" sz="7000" b="1" dirty="0">
              <a:solidFill>
                <a:srgbClr val="D4AF37"/>
              </a:solidFill>
              <a:latin typeface="Helvetica" charset="0"/>
              <a:ea typeface="Helvetica" charset="0"/>
              <a:cs typeface="Helvetica" charset="0"/>
            </a:endParaRPr>
          </a:p>
        </p:txBody>
      </p:sp>
    </p:spTree>
    <p:extLst>
      <p:ext uri="{BB962C8B-B14F-4D97-AF65-F5344CB8AC3E}">
        <p14:creationId xmlns:p14="http://schemas.microsoft.com/office/powerpoint/2010/main" val="63034048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37778"/>
            <a:ext cx="15716250" cy="548098"/>
          </a:xfrm>
        </p:spPr>
        <p:txBody>
          <a:bodyPr/>
          <a:lstStyle/>
          <a:p>
            <a:r>
              <a:rPr lang="en-US" altLang="zh-CN" b="1" dirty="0">
                <a:solidFill>
                  <a:srgbClr val="0E253D"/>
                </a:solidFill>
                <a:latin typeface="Helvetica" charset="0"/>
                <a:ea typeface="Helvetica" charset="0"/>
                <a:cs typeface="Helvetica" charset="0"/>
              </a:rPr>
              <a:t>Conclusion</a:t>
            </a:r>
            <a:endParaRPr lang="en-US" altLang="zh-CN" dirty="0">
              <a:solidFill>
                <a:srgbClr val="0E253D"/>
              </a:solidFill>
              <a:latin typeface="Helvetica" charset="0"/>
              <a:ea typeface="Helvetica" charset="0"/>
              <a:cs typeface="Helvetica" charset="0"/>
            </a:endParaRPr>
          </a:p>
        </p:txBody>
      </p:sp>
      <p:sp>
        <p:nvSpPr>
          <p:cNvPr id="7" name="文本框 6"/>
          <p:cNvSpPr txBox="1"/>
          <p:nvPr/>
        </p:nvSpPr>
        <p:spPr>
          <a:xfrm>
            <a:off x="3619500" y="4509430"/>
            <a:ext cx="17856904" cy="4630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altLang="zh-CN" sz="6600" b="1" dirty="0" smtClean="0">
                <a:solidFill>
                  <a:srgbClr val="D4AF37"/>
                </a:solidFill>
                <a:latin typeface="Helvetica" charset="0"/>
                <a:ea typeface="Helvetica" charset="0"/>
                <a:cs typeface="Helvetica" charset="0"/>
              </a:rPr>
              <a:t>Now,</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we</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could</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0E253D"/>
                </a:solidFill>
                <a:latin typeface="Helvetica" charset="0"/>
                <a:ea typeface="Helvetica" charset="0"/>
                <a:cs typeface="Helvetica" charset="0"/>
              </a:rPr>
              <a:t>distinguish</a:t>
            </a:r>
            <a:r>
              <a:rPr lang="zh-CN" altLang="en-US" sz="6600" b="1" dirty="0" smtClean="0">
                <a:solidFill>
                  <a:srgbClr val="0E253D"/>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good</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movies</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and</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bad</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movies</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by</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0E253D"/>
                </a:solidFill>
                <a:latin typeface="Helvetica" charset="0"/>
                <a:ea typeface="Helvetica" charset="0"/>
                <a:cs typeface="Helvetica" charset="0"/>
              </a:rPr>
              <a:t>classifying/clustering</a:t>
            </a:r>
            <a:r>
              <a:rPr lang="zh-CN" altLang="en-US" sz="6600" b="1" dirty="0" smtClean="0">
                <a:solidFill>
                  <a:srgbClr val="0E253D"/>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their</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reviews</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then</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we</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could</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suggest</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our</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0E253D"/>
                </a:solidFill>
                <a:latin typeface="Helvetica" charset="0"/>
                <a:ea typeface="Helvetica" charset="0"/>
                <a:cs typeface="Helvetica" charset="0"/>
              </a:rPr>
              <a:t>BOSS</a:t>
            </a:r>
            <a:r>
              <a:rPr lang="zh-CN" altLang="en-US" sz="6600" b="1" dirty="0" smtClean="0">
                <a:solidFill>
                  <a:srgbClr val="0E253D"/>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which</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movies</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we</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should</a:t>
            </a:r>
            <a:r>
              <a:rPr lang="zh-CN" altLang="en-US" sz="6600" b="1" dirty="0" smtClean="0">
                <a:solidFill>
                  <a:srgbClr val="D4AF37"/>
                </a:solidFill>
                <a:latin typeface="Helvetica" charset="0"/>
                <a:ea typeface="Helvetica" charset="0"/>
                <a:cs typeface="Helvetica" charset="0"/>
              </a:rPr>
              <a:t> </a:t>
            </a:r>
            <a:r>
              <a:rPr lang="en-US" altLang="zh-CN" sz="6600" b="1" dirty="0" smtClean="0">
                <a:solidFill>
                  <a:srgbClr val="D4AF37"/>
                </a:solidFill>
                <a:latin typeface="Helvetica" charset="0"/>
                <a:ea typeface="Helvetica" charset="0"/>
                <a:cs typeface="Helvetica" charset="0"/>
              </a:rPr>
              <a:t>select.</a:t>
            </a:r>
            <a:endParaRPr lang="en-US" altLang="zh-CN" sz="6600" b="1" dirty="0">
              <a:solidFill>
                <a:srgbClr val="D4AF37"/>
              </a:solidFill>
              <a:latin typeface="Helvetica" charset="0"/>
              <a:ea typeface="Helvetica" charset="0"/>
              <a:cs typeface="Helvetica" charset="0"/>
            </a:endParaRPr>
          </a:p>
        </p:txBody>
      </p:sp>
      <p:sp>
        <p:nvSpPr>
          <p:cNvPr id="2" name="矩形 1"/>
          <p:cNvSpPr/>
          <p:nvPr/>
        </p:nvSpPr>
        <p:spPr>
          <a:xfrm>
            <a:off x="9917996" y="3035586"/>
            <a:ext cx="5211683" cy="1200329"/>
          </a:xfrm>
          <a:prstGeom prst="rect">
            <a:avLst/>
          </a:prstGeom>
        </p:spPr>
        <p:txBody>
          <a:bodyPr wrap="none">
            <a:spAutoFit/>
          </a:bodyPr>
          <a:lstStyle/>
          <a:p>
            <a:r>
              <a:rPr lang="en-US" altLang="zh-CN" sz="7200" b="1" dirty="0">
                <a:solidFill>
                  <a:srgbClr val="0E253D"/>
                </a:solidFill>
                <a:latin typeface="Helvetica" charset="0"/>
                <a:ea typeface="Helvetica" charset="0"/>
                <a:cs typeface="Helvetica" charset="0"/>
              </a:rPr>
              <a:t>Conclusion</a:t>
            </a:r>
            <a:endParaRPr lang="en-US" altLang="zh-CN" sz="7200" dirty="0">
              <a:solidFill>
                <a:srgbClr val="0E253D"/>
              </a:solidFill>
              <a:latin typeface="Helvetica" charset="0"/>
              <a:ea typeface="Helvetica" charset="0"/>
              <a:cs typeface="Helvetica" charset="0"/>
            </a:endParaRPr>
          </a:p>
        </p:txBody>
      </p:sp>
    </p:spTree>
    <p:extLst>
      <p:ext uri="{BB962C8B-B14F-4D97-AF65-F5344CB8AC3E}">
        <p14:creationId xmlns:p14="http://schemas.microsoft.com/office/powerpoint/2010/main" val="2625780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61016" y="4800096"/>
            <a:ext cx="12898286" cy="32605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17500" b="1" dirty="0">
                <a:solidFill>
                  <a:srgbClr val="D4AF37"/>
                </a:solidFill>
                <a:latin typeface="Helvetica" charset="0"/>
                <a:ea typeface="Helvetica" charset="0"/>
                <a:cs typeface="Helvetica" charset="0"/>
              </a:rPr>
              <a:t>Thank You</a:t>
            </a:r>
          </a:p>
        </p:txBody>
      </p:sp>
    </p:spTree>
    <p:extLst>
      <p:ext uri="{BB962C8B-B14F-4D97-AF65-F5344CB8AC3E}">
        <p14:creationId xmlns:p14="http://schemas.microsoft.com/office/powerpoint/2010/main" val="3494408847"/>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err="1" smtClean="0">
                <a:solidFill>
                  <a:srgbClr val="F8FFFF"/>
                </a:solidFill>
                <a:latin typeface="Helvetica" charset="0"/>
                <a:ea typeface="Helvetica" charset="0"/>
                <a:cs typeface="Helvetica" charset="0"/>
              </a:rPr>
              <a:t>CItation</a:t>
            </a:r>
            <a:endParaRPr lang="en-US" altLang="zh-CN" dirty="0">
              <a:solidFill>
                <a:srgbClr val="F8FFFF"/>
              </a:solidFill>
              <a:latin typeface="Helvetica" charset="0"/>
              <a:ea typeface="Helvetica" charset="0"/>
              <a:cs typeface="Helvetica" charset="0"/>
            </a:endParaRPr>
          </a:p>
        </p:txBody>
      </p:sp>
      <p:sp>
        <p:nvSpPr>
          <p:cNvPr id="13" name="文本框 3"/>
          <p:cNvSpPr txBox="1"/>
          <p:nvPr/>
        </p:nvSpPr>
        <p:spPr>
          <a:xfrm>
            <a:off x="3619500" y="2483909"/>
            <a:ext cx="16628918" cy="26449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r>
              <a:rPr lang="en-US" altLang="zh-CN" sz="2000" i="1" dirty="0">
                <a:solidFill>
                  <a:srgbClr val="F8FFFF"/>
                </a:solidFill>
                <a:latin typeface="Helvetica" charset="0"/>
                <a:ea typeface="Helvetica" charset="0"/>
                <a:cs typeface="Helvetica" charset="0"/>
              </a:rPr>
              <a:t>Bo Pang and Lillian Lee, Seeing stars: Exploiting class relationships for sentiment categorization with respect to rating scales, Proceedings of ACL 2005</a:t>
            </a:r>
            <a:r>
              <a:rPr lang="en-US" altLang="zh-CN" sz="2000" i="1" dirty="0" smtClean="0">
                <a:solidFill>
                  <a:srgbClr val="F8FFFF"/>
                </a:solidFill>
                <a:latin typeface="Helvetica" charset="0"/>
                <a:ea typeface="Helvetica" charset="0"/>
                <a:cs typeface="Helvetica" charset="0"/>
              </a:rPr>
              <a:t>.</a:t>
            </a:r>
          </a:p>
          <a:p>
            <a:r>
              <a:rPr lang="en-US" altLang="zh-CN" sz="2000" i="1" dirty="0">
                <a:solidFill>
                  <a:srgbClr val="F8FFFF"/>
                </a:solidFill>
                <a:latin typeface="Helvetica" charset="0"/>
                <a:ea typeface="Helvetica" charset="0"/>
                <a:cs typeface="Helvetica" charset="0"/>
              </a:rPr>
              <a:t>http://</a:t>
            </a:r>
            <a:r>
              <a:rPr lang="en-US" altLang="zh-CN" sz="2000" i="1" dirty="0" err="1">
                <a:solidFill>
                  <a:srgbClr val="F8FFFF"/>
                </a:solidFill>
                <a:latin typeface="Helvetica" charset="0"/>
                <a:ea typeface="Helvetica" charset="0"/>
                <a:cs typeface="Helvetica" charset="0"/>
              </a:rPr>
              <a:t>dataconomy.com</a:t>
            </a:r>
            <a:r>
              <a:rPr lang="en-US" altLang="zh-CN" sz="2000" i="1" dirty="0">
                <a:solidFill>
                  <a:srgbClr val="F8FFFF"/>
                </a:solidFill>
                <a:latin typeface="Helvetica" charset="0"/>
                <a:ea typeface="Helvetica" charset="0"/>
                <a:cs typeface="Helvetica" charset="0"/>
              </a:rPr>
              <a:t>/whats-the-difference-between-supervised-and-unsupervised-learning/</a:t>
            </a:r>
          </a:p>
          <a:p>
            <a:endParaRPr lang="en-US" altLang="zh-CN" sz="2000" i="1" dirty="0" smtClean="0">
              <a:solidFill>
                <a:srgbClr val="F8FFFF"/>
              </a:solidFill>
              <a:latin typeface="Helvetica" charset="0"/>
              <a:ea typeface="Helvetica" charset="0"/>
              <a:cs typeface="Helvetica" charset="0"/>
            </a:endParaRPr>
          </a:p>
        </p:txBody>
      </p:sp>
    </p:spTree>
    <p:extLst>
      <p:ext uri="{BB962C8B-B14F-4D97-AF65-F5344CB8AC3E}">
        <p14:creationId xmlns:p14="http://schemas.microsoft.com/office/powerpoint/2010/main" val="213239905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23031"/>
            <a:ext cx="15716250" cy="562845"/>
          </a:xfrm>
        </p:spPr>
        <p:txBody>
          <a:bodyPr/>
          <a:lstStyle/>
          <a:p>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b="1" dirty="0">
                <a:solidFill>
                  <a:srgbClr val="F8FFFF"/>
                </a:solidFill>
                <a:latin typeface="Helvetica" charset="0"/>
                <a:ea typeface="Helvetica" charset="0"/>
                <a:cs typeface="Helvetica" charset="0"/>
              </a:rPr>
              <a:t>motivation</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about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endParaRPr lang="en-US" dirty="0">
              <a:solidFill>
                <a:srgbClr val="F8FFFF"/>
              </a:solidFill>
              <a:latin typeface="Helvetica" charset="0"/>
              <a:ea typeface="Helvetica" charset="0"/>
              <a:cs typeface="Helvetica" charset="0"/>
            </a:endParaRPr>
          </a:p>
        </p:txBody>
      </p:sp>
      <p:sp>
        <p:nvSpPr>
          <p:cNvPr id="8" name="Text Placeholder 3"/>
          <p:cNvSpPr>
            <a:spLocks noGrp="1"/>
          </p:cNvSpPr>
          <p:nvPr>
            <p:ph type="body" idx="1"/>
          </p:nvPr>
        </p:nvSpPr>
        <p:spPr>
          <a:xfrm>
            <a:off x="5755844" y="3935041"/>
            <a:ext cx="14928438" cy="6455867"/>
          </a:xfrm>
        </p:spPr>
        <p:txBody>
          <a:bodyPr>
            <a:noAutofit/>
          </a:bodyPr>
          <a:lstStyle/>
          <a:p>
            <a:pPr marL="0" indent="0">
              <a:buNone/>
            </a:pPr>
            <a:r>
              <a:rPr lang="en-US" altLang="zh-CN" sz="8600" b="1" dirty="0" smtClean="0">
                <a:solidFill>
                  <a:srgbClr val="D4AF37"/>
                </a:solidFill>
                <a:latin typeface="Helvetica" charset="0"/>
                <a:ea typeface="Helvetica" charset="0"/>
                <a:cs typeface="Helvetica" charset="0"/>
              </a:rPr>
              <a:t>Motivation</a:t>
            </a:r>
            <a:r>
              <a:rPr lang="zh-CN" altLang="en-US" sz="8600" dirty="0" smtClean="0">
                <a:solidFill>
                  <a:srgbClr val="D4AF37"/>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about</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the</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data</a:t>
            </a:r>
            <a:endParaRPr lang="en-US" sz="8600" dirty="0">
              <a:solidFill>
                <a:srgbClr val="F8FFFF"/>
              </a:solidFill>
              <a:latin typeface="Helvetica" charset="0"/>
              <a:ea typeface="Helvetica" charset="0"/>
              <a:cs typeface="Helvetica" charset="0"/>
            </a:endParaRPr>
          </a:p>
          <a:p>
            <a:pPr marL="0" indent="0">
              <a:buNone/>
            </a:pPr>
            <a:r>
              <a:rPr lang="en-US" altLang="zh-CN" sz="8600" b="1" dirty="0" smtClean="0">
                <a:solidFill>
                  <a:schemeClr val="bg2">
                    <a:lumMod val="75000"/>
                    <a:lumOff val="25000"/>
                  </a:schemeClr>
                </a:solidFill>
                <a:latin typeface="Helvetica" charset="0"/>
                <a:ea typeface="Helvetica" charset="0"/>
                <a:cs typeface="Helvetica" charset="0"/>
              </a:rPr>
              <a:t>How</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did</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we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analyze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the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data</a:t>
            </a:r>
          </a:p>
          <a:p>
            <a:pPr marL="0" indent="0">
              <a:buNone/>
            </a:pPr>
            <a:r>
              <a:rPr lang="en-US" altLang="zh-CN" sz="8600" b="1" dirty="0" smtClean="0">
                <a:solidFill>
                  <a:schemeClr val="bg2">
                    <a:lumMod val="75000"/>
                    <a:lumOff val="25000"/>
                  </a:schemeClr>
                </a:solidFill>
                <a:latin typeface="Helvetica" charset="0"/>
                <a:ea typeface="Helvetica" charset="0"/>
                <a:cs typeface="Helvetica" charset="0"/>
              </a:rPr>
              <a:t>What</a:t>
            </a:r>
            <a:r>
              <a:rPr lang="zh-CN" altLang="en-US" sz="8600" b="1" dirty="0" smtClean="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did</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we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find</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in</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the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data</a:t>
            </a:r>
          </a:p>
          <a:p>
            <a:pPr marL="0" indent="0">
              <a:buNone/>
            </a:pPr>
            <a:r>
              <a:rPr lang="en-US" altLang="zh-CN" sz="8600" b="1" dirty="0" smtClean="0">
                <a:solidFill>
                  <a:schemeClr val="bg2">
                    <a:lumMod val="75000"/>
                    <a:lumOff val="25000"/>
                  </a:schemeClr>
                </a:solidFill>
                <a:latin typeface="Helvetica" charset="0"/>
                <a:ea typeface="Helvetica" charset="0"/>
                <a:cs typeface="Helvetica" charset="0"/>
              </a:rPr>
              <a:t>Further</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try</a:t>
            </a:r>
            <a:endParaRPr lang="en-US" altLang="zh-CN" sz="8600" dirty="0">
              <a:solidFill>
                <a:schemeClr val="bg2">
                  <a:lumMod val="75000"/>
                  <a:lumOff val="25000"/>
                </a:schemeClr>
              </a:solidFill>
              <a:latin typeface="Helvetica" charset="0"/>
              <a:ea typeface="Helvetica" charset="0"/>
              <a:cs typeface="Helvetica" charset="0"/>
            </a:endParaRPr>
          </a:p>
        </p:txBody>
      </p:sp>
      <p:grpSp>
        <p:nvGrpSpPr>
          <p:cNvPr id="20" name="Group 19"/>
          <p:cNvGrpSpPr/>
          <p:nvPr/>
        </p:nvGrpSpPr>
        <p:grpSpPr>
          <a:xfrm>
            <a:off x="4533568" y="3667494"/>
            <a:ext cx="993841" cy="1644680"/>
            <a:chOff x="3882959" y="3667494"/>
            <a:chExt cx="993841" cy="1644680"/>
          </a:xfrm>
        </p:grpSpPr>
        <p:sp>
          <p:nvSpPr>
            <p:cNvPr id="5" name="Oval 4"/>
            <p:cNvSpPr/>
            <p:nvPr/>
          </p:nvSpPr>
          <p:spPr>
            <a:xfrm>
              <a:off x="3896591" y="4207254"/>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4" name="TextBox 3"/>
            <p:cNvSpPr txBox="1"/>
            <p:nvPr/>
          </p:nvSpPr>
          <p:spPr>
            <a:xfrm>
              <a:off x="3882959" y="3667494"/>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1</a:t>
              </a:r>
              <a:endParaRPr lang="en-US" sz="7000" b="1" dirty="0">
                <a:solidFill>
                  <a:srgbClr val="D4AF37"/>
                </a:solidFill>
                <a:latin typeface="Helvetica" charset="0"/>
                <a:ea typeface="Helvetica" charset="0"/>
                <a:cs typeface="Helvetica" charset="0"/>
              </a:endParaRPr>
            </a:p>
          </p:txBody>
        </p:sp>
      </p:grpSp>
      <p:sp>
        <p:nvSpPr>
          <p:cNvPr id="11" name="Oval 10"/>
          <p:cNvSpPr/>
          <p:nvPr/>
        </p:nvSpPr>
        <p:spPr>
          <a:xfrm>
            <a:off x="4547200" y="6060634"/>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2" name="TextBox 11"/>
          <p:cNvSpPr txBox="1"/>
          <p:nvPr/>
        </p:nvSpPr>
        <p:spPr>
          <a:xfrm>
            <a:off x="4547200" y="5488415"/>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chemeClr val="bg2">
                    <a:lumMod val="75000"/>
                    <a:lumOff val="25000"/>
                  </a:schemeClr>
                </a:solidFill>
                <a:latin typeface="Helvetica" charset="0"/>
                <a:ea typeface="Helvetica" charset="0"/>
                <a:cs typeface="Helvetica" charset="0"/>
              </a:rPr>
              <a:t>2</a:t>
            </a:r>
            <a:endParaRPr lang="en-US" sz="7000" b="1" dirty="0">
              <a:solidFill>
                <a:schemeClr val="bg2">
                  <a:lumMod val="75000"/>
                  <a:lumOff val="25000"/>
                </a:schemeClr>
              </a:solidFill>
              <a:latin typeface="Helvetica" charset="0"/>
              <a:ea typeface="Helvetica" charset="0"/>
              <a:cs typeface="Helvetica" charset="0"/>
            </a:endParaRPr>
          </a:p>
        </p:txBody>
      </p:sp>
      <p:sp>
        <p:nvSpPr>
          <p:cNvPr id="13" name="Oval 12"/>
          <p:cNvSpPr/>
          <p:nvPr/>
        </p:nvSpPr>
        <p:spPr>
          <a:xfrm>
            <a:off x="4556725" y="7784659"/>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4556725" y="721244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chemeClr val="bg2">
                    <a:lumMod val="75000"/>
                    <a:lumOff val="25000"/>
                  </a:schemeClr>
                </a:solidFill>
                <a:latin typeface="Helvetica" charset="0"/>
                <a:ea typeface="Helvetica" charset="0"/>
                <a:cs typeface="Helvetica" charset="0"/>
              </a:rPr>
              <a:t>3</a:t>
            </a:r>
            <a:endParaRPr lang="en-US" sz="7000" b="1" dirty="0">
              <a:solidFill>
                <a:schemeClr val="bg2">
                  <a:lumMod val="75000"/>
                  <a:lumOff val="25000"/>
                </a:schemeClr>
              </a:solidFill>
              <a:latin typeface="Helvetica" charset="0"/>
              <a:ea typeface="Helvetica" charset="0"/>
              <a:cs typeface="Helvetica" charset="0"/>
            </a:endParaRPr>
          </a:p>
        </p:txBody>
      </p:sp>
      <p:sp>
        <p:nvSpPr>
          <p:cNvPr id="15" name="Oval 14"/>
          <p:cNvSpPr/>
          <p:nvPr/>
        </p:nvSpPr>
        <p:spPr>
          <a:xfrm>
            <a:off x="4533568" y="9638039"/>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6" name="TextBox 15"/>
          <p:cNvSpPr txBox="1"/>
          <p:nvPr/>
        </p:nvSpPr>
        <p:spPr>
          <a:xfrm>
            <a:off x="4533568" y="906582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chemeClr val="bg2">
                    <a:lumMod val="75000"/>
                    <a:lumOff val="25000"/>
                  </a:schemeClr>
                </a:solidFill>
                <a:latin typeface="Helvetica" charset="0"/>
                <a:ea typeface="Helvetica" charset="0"/>
                <a:cs typeface="Helvetica" charset="0"/>
              </a:rPr>
              <a:t>4</a:t>
            </a:r>
            <a:endParaRPr lang="en-US" sz="7000" b="1" dirty="0">
              <a:solidFill>
                <a:schemeClr val="bg2">
                  <a:lumMod val="75000"/>
                  <a:lumOff val="2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1292309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1" y="8674801"/>
            <a:ext cx="5185681" cy="3640348"/>
          </a:xfrm>
          <a:prstGeom prst="rect">
            <a:avLst/>
          </a:prstGeom>
        </p:spPr>
      </p:pic>
      <p:sp>
        <p:nvSpPr>
          <p:cNvPr id="6" name="Text Placeholder 1"/>
          <p:cNvSpPr>
            <a:spLocks noGrp="1"/>
          </p:cNvSpPr>
          <p:nvPr>
            <p:ph type="body" sz="quarter" idx="13"/>
          </p:nvPr>
        </p:nvSpPr>
        <p:spPr>
          <a:xfrm>
            <a:off x="3619500" y="723031"/>
            <a:ext cx="15716250" cy="562845"/>
          </a:xfrm>
        </p:spPr>
        <p:txBody>
          <a:bodyPr/>
          <a:lstStyle/>
          <a:p>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b="1" dirty="0">
                <a:solidFill>
                  <a:srgbClr val="F8FFFF"/>
                </a:solidFill>
                <a:latin typeface="Helvetica" charset="0"/>
                <a:ea typeface="Helvetica" charset="0"/>
                <a:cs typeface="Helvetica" charset="0"/>
              </a:rPr>
              <a:t>motivation</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about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endParaRPr lang="en-US" dirty="0">
              <a:solidFill>
                <a:srgbClr val="F8FFFF"/>
              </a:solidFill>
              <a:latin typeface="Helvetica" charset="0"/>
              <a:ea typeface="Helvetica" charset="0"/>
              <a:cs typeface="Helvetica" charset="0"/>
            </a:endParaRPr>
          </a:p>
        </p:txBody>
      </p:sp>
      <p:sp>
        <p:nvSpPr>
          <p:cNvPr id="13" name="Shape 73"/>
          <p:cNvSpPr>
            <a:spLocks noGrp="1"/>
          </p:cNvSpPr>
          <p:nvPr>
            <p:ph type="body" idx="1"/>
          </p:nvPr>
        </p:nvSpPr>
        <p:spPr>
          <a:xfrm>
            <a:off x="3423141" y="7774045"/>
            <a:ext cx="17057739" cy="4426203"/>
          </a:xfrm>
          <a:prstGeom prst="rect">
            <a:avLst/>
          </a:prstGeom>
        </p:spPr>
        <p:txBody>
          <a:bodyPr>
            <a:normAutofit lnSpcReduction="10000"/>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lgn="ctr">
              <a:buNone/>
            </a:pPr>
            <a:r>
              <a:rPr lang="en-US" altLang="zh-CN" dirty="0">
                <a:solidFill>
                  <a:srgbClr val="F8FFFF"/>
                </a:solidFill>
                <a:latin typeface="Helvetica" charset="0"/>
                <a:ea typeface="Helvetica" charset="0"/>
                <a:cs typeface="Helvetica" charset="0"/>
              </a:rPr>
              <a:t>We are four data scientists from </a:t>
            </a:r>
            <a:r>
              <a:rPr lang="en-US" altLang="zh-CN" b="1" dirty="0">
                <a:solidFill>
                  <a:srgbClr val="D4AF37"/>
                </a:solidFill>
                <a:latin typeface="Helvetica" charset="0"/>
                <a:ea typeface="Helvetica" charset="0"/>
                <a:cs typeface="Helvetica" charset="0"/>
              </a:rPr>
              <a:t>21th Century Dogs</a:t>
            </a:r>
          </a:p>
          <a:p>
            <a:pPr marL="0" indent="0" algn="ctr">
              <a:buNone/>
            </a:pPr>
            <a:r>
              <a:rPr lang="en-US" altLang="zh-CN" dirty="0">
                <a:solidFill>
                  <a:srgbClr val="F8FFFF"/>
                </a:solidFill>
                <a:latin typeface="Helvetica" charset="0"/>
                <a:ea typeface="Helvetica" charset="0"/>
                <a:cs typeface="Helvetica" charset="0"/>
              </a:rPr>
              <a:t>We love</a:t>
            </a:r>
            <a:r>
              <a:rPr lang="zh-CN" altLang="en-US" dirty="0">
                <a:solidFill>
                  <a:srgbClr val="F8FFFF"/>
                </a:solidFill>
                <a:latin typeface="Helvetica" charset="0"/>
                <a:ea typeface="Helvetica" charset="0"/>
                <a:cs typeface="Helvetica" charset="0"/>
              </a:rPr>
              <a:t> </a:t>
            </a:r>
            <a:r>
              <a:rPr lang="en-US" altLang="zh-CN" b="1" dirty="0">
                <a:solidFill>
                  <a:srgbClr val="D4AF37"/>
                </a:solidFill>
                <a:latin typeface="Helvetica" charset="0"/>
                <a:ea typeface="Helvetica" charset="0"/>
                <a:cs typeface="Helvetica" charset="0"/>
              </a:rPr>
              <a:t>movie</a:t>
            </a:r>
          </a:p>
          <a:p>
            <a:pPr marL="0" indent="0" algn="ctr">
              <a:buNone/>
            </a:pPr>
            <a:r>
              <a:rPr lang="en-US" altLang="zh-CN" dirty="0">
                <a:solidFill>
                  <a:srgbClr val="F8FFFF"/>
                </a:solidFill>
                <a:latin typeface="Helvetica" charset="0"/>
                <a:ea typeface="Helvetica" charset="0"/>
                <a:cs typeface="Helvetica" charset="0"/>
              </a:rPr>
              <a:t>We love </a:t>
            </a:r>
            <a:r>
              <a:rPr lang="en-US" altLang="zh-CN" b="1" dirty="0">
                <a:solidFill>
                  <a:srgbClr val="D4AF37"/>
                </a:solidFill>
                <a:latin typeface="Helvetica" charset="0"/>
                <a:ea typeface="Helvetica" charset="0"/>
                <a:cs typeface="Helvetica" charset="0"/>
              </a:rPr>
              <a:t>data</a:t>
            </a:r>
          </a:p>
          <a:p>
            <a:pPr marL="0" indent="0" algn="ctr">
              <a:buNone/>
            </a:pPr>
            <a:r>
              <a:rPr lang="en-US" altLang="zh-CN" dirty="0">
                <a:solidFill>
                  <a:srgbClr val="F8FFFF"/>
                </a:solidFill>
                <a:latin typeface="Helvetica" charset="0"/>
                <a:ea typeface="Helvetica" charset="0"/>
                <a:cs typeface="Helvetica" charset="0"/>
              </a:rPr>
              <a:t>We r</a:t>
            </a:r>
            <a:r>
              <a:rPr lang="en-US" altLang="zh-CN" dirty="0" smtClean="0">
                <a:solidFill>
                  <a:srgbClr val="F8FFFF"/>
                </a:solidFill>
                <a:latin typeface="Helvetica" charset="0"/>
                <a:ea typeface="Helvetica" charset="0"/>
                <a:cs typeface="Helvetica" charset="0"/>
              </a:rPr>
              <a:t>eport </a:t>
            </a:r>
            <a:r>
              <a:rPr lang="en-US" altLang="zh-CN" dirty="0">
                <a:solidFill>
                  <a:srgbClr val="F8FFFF"/>
                </a:solidFill>
                <a:latin typeface="Helvetica" charset="0"/>
                <a:ea typeface="Helvetica" charset="0"/>
                <a:cs typeface="Helvetica" charset="0"/>
              </a:rPr>
              <a:t>to our </a:t>
            </a:r>
            <a:r>
              <a:rPr lang="en-US" altLang="zh-CN" b="1" dirty="0">
                <a:solidFill>
                  <a:srgbClr val="D4AF37"/>
                </a:solidFill>
                <a:latin typeface="Helvetica" charset="0"/>
                <a:ea typeface="Helvetica" charset="0"/>
                <a:cs typeface="Helvetica" charset="0"/>
              </a:rPr>
              <a:t>BOSS</a:t>
            </a:r>
            <a:endParaRPr lang="en-US" altLang="zh-CN" dirty="0">
              <a:solidFill>
                <a:srgbClr val="F8FFFF"/>
              </a:solidFill>
              <a:latin typeface="Helvetica" charset="0"/>
              <a:ea typeface="Helvetica" charset="0"/>
              <a:cs typeface="Helvetica" charset="0"/>
            </a:endParaRPr>
          </a:p>
        </p:txBody>
      </p:sp>
      <p:grpSp>
        <p:nvGrpSpPr>
          <p:cNvPr id="2" name="组合 1"/>
          <p:cNvGrpSpPr/>
          <p:nvPr/>
        </p:nvGrpSpPr>
        <p:grpSpPr>
          <a:xfrm>
            <a:off x="5289821" y="2957264"/>
            <a:ext cx="3252916" cy="4153672"/>
            <a:chOff x="5289821" y="2957264"/>
            <a:chExt cx="3252916" cy="4153672"/>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89821" y="2957264"/>
              <a:ext cx="3252916" cy="3252916"/>
            </a:xfrm>
            <a:prstGeom prst="rect">
              <a:avLst/>
            </a:prstGeom>
          </p:spPr>
        </p:pic>
        <p:sp>
          <p:nvSpPr>
            <p:cNvPr id="10" name="TextBox 9"/>
            <p:cNvSpPr txBox="1"/>
            <p:nvPr/>
          </p:nvSpPr>
          <p:spPr>
            <a:xfrm>
              <a:off x="6287555" y="5927921"/>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Helvetica" charset="0"/>
                  <a:ea typeface="Helvetica" charset="0"/>
                  <a:cs typeface="Helvetica" charset="0"/>
                  <a:sym typeface="Avenir Next Medium"/>
                </a:rPr>
                <a:t>No.1</a:t>
              </a:r>
            </a:p>
          </p:txBody>
        </p:sp>
      </p:grpSp>
      <p:grpSp>
        <p:nvGrpSpPr>
          <p:cNvPr id="20" name="组合 19"/>
          <p:cNvGrpSpPr/>
          <p:nvPr/>
        </p:nvGrpSpPr>
        <p:grpSpPr>
          <a:xfrm>
            <a:off x="8789013" y="2940357"/>
            <a:ext cx="3213100" cy="4170578"/>
            <a:chOff x="8789013" y="2940357"/>
            <a:chExt cx="3213100" cy="4170578"/>
          </a:xfrm>
        </p:grpSpPr>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89013" y="2940357"/>
              <a:ext cx="3213100" cy="3162300"/>
            </a:xfrm>
            <a:prstGeom prst="rect">
              <a:avLst/>
            </a:prstGeom>
          </p:spPr>
        </p:pic>
        <p:sp>
          <p:nvSpPr>
            <p:cNvPr id="16" name="TextBox 15"/>
            <p:cNvSpPr txBox="1"/>
            <p:nvPr/>
          </p:nvSpPr>
          <p:spPr>
            <a:xfrm>
              <a:off x="9780562" y="5927920"/>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Helvetica" charset="0"/>
                  <a:ea typeface="Helvetica" charset="0"/>
                  <a:cs typeface="Helvetica" charset="0"/>
                  <a:sym typeface="Avenir Next Medium"/>
                </a:rPr>
                <a:t>No.2</a:t>
              </a:r>
            </a:p>
          </p:txBody>
        </p:sp>
      </p:grpSp>
      <p:grpSp>
        <p:nvGrpSpPr>
          <p:cNvPr id="21" name="组合 20"/>
          <p:cNvGrpSpPr/>
          <p:nvPr/>
        </p:nvGrpSpPr>
        <p:grpSpPr>
          <a:xfrm>
            <a:off x="12248389" y="2940357"/>
            <a:ext cx="3007943" cy="4170577"/>
            <a:chOff x="12248389" y="2940357"/>
            <a:chExt cx="3007943" cy="4170577"/>
          </a:xfrm>
        </p:grpSpPr>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248389" y="2940357"/>
              <a:ext cx="3007943" cy="3167093"/>
            </a:xfrm>
            <a:prstGeom prst="rect">
              <a:avLst/>
            </a:prstGeom>
          </p:spPr>
        </p:pic>
        <p:sp>
          <p:nvSpPr>
            <p:cNvPr id="17" name="TextBox 16"/>
            <p:cNvSpPr txBox="1"/>
            <p:nvPr/>
          </p:nvSpPr>
          <p:spPr>
            <a:xfrm>
              <a:off x="13273569" y="5927919"/>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Helvetica" charset="0"/>
                  <a:ea typeface="Helvetica" charset="0"/>
                  <a:cs typeface="Helvetica" charset="0"/>
                  <a:sym typeface="Avenir Next Medium"/>
                </a:rPr>
                <a:t>No.3</a:t>
              </a:r>
            </a:p>
          </p:txBody>
        </p:sp>
      </p:grpSp>
      <p:grpSp>
        <p:nvGrpSpPr>
          <p:cNvPr id="22" name="组合 21"/>
          <p:cNvGrpSpPr/>
          <p:nvPr/>
        </p:nvGrpSpPr>
        <p:grpSpPr>
          <a:xfrm>
            <a:off x="15502608" y="2924678"/>
            <a:ext cx="2956326" cy="4186255"/>
            <a:chOff x="15502608" y="2924678"/>
            <a:chExt cx="2956326" cy="4186255"/>
          </a:xfrm>
        </p:grpSpPr>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02608" y="2924678"/>
              <a:ext cx="2956326" cy="3162300"/>
            </a:xfrm>
            <a:prstGeom prst="rect">
              <a:avLst/>
            </a:prstGeom>
          </p:spPr>
        </p:pic>
        <p:sp>
          <p:nvSpPr>
            <p:cNvPr id="18" name="TextBox 17"/>
            <p:cNvSpPr txBox="1"/>
            <p:nvPr/>
          </p:nvSpPr>
          <p:spPr>
            <a:xfrm>
              <a:off x="16281512" y="5927918"/>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Helvetica" charset="0"/>
                  <a:ea typeface="Helvetica" charset="0"/>
                  <a:cs typeface="Helvetica" charset="0"/>
                  <a:sym typeface="Avenir Next Medium"/>
                </a:rPr>
                <a:t>No.4</a:t>
              </a:r>
            </a:p>
          </p:txBody>
        </p:sp>
      </p:grpSp>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78583" y="10950242"/>
            <a:ext cx="3305417" cy="2765757"/>
          </a:xfrm>
          <a:prstGeom prst="rect">
            <a:avLst/>
          </a:prstGeom>
        </p:spPr>
      </p:pic>
      <p:grpSp>
        <p:nvGrpSpPr>
          <p:cNvPr id="15" name="Group 14"/>
          <p:cNvGrpSpPr/>
          <p:nvPr/>
        </p:nvGrpSpPr>
        <p:grpSpPr>
          <a:xfrm>
            <a:off x="17745338" y="7266225"/>
            <a:ext cx="6212406" cy="5695896"/>
            <a:chOff x="18464665" y="6943722"/>
            <a:chExt cx="4656878" cy="4126288"/>
          </a:xfrm>
        </p:grpSpPr>
        <p:pic>
          <p:nvPicPr>
            <p:cNvPr id="12" name="Picture 1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8951501" y="6943722"/>
              <a:ext cx="3945752" cy="3657601"/>
            </a:xfrm>
            <a:prstGeom prst="rect">
              <a:avLst/>
            </a:prstGeom>
          </p:spPr>
        </p:pic>
        <p:pic>
          <p:nvPicPr>
            <p:cNvPr id="14" name="Picture 13"/>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rot="9928233">
              <a:off x="18464665" y="7964020"/>
              <a:ext cx="3122490" cy="2966366"/>
            </a:xfrm>
            <a:prstGeom prst="rect">
              <a:avLst/>
            </a:prstGeom>
            <a:effectLst>
              <a:softEdge rad="152400"/>
            </a:effectLst>
          </p:spPr>
        </p:pic>
        <p:pic>
          <p:nvPicPr>
            <p:cNvPr id="19" name="Picture 18"/>
            <p:cNvPicPr>
              <a:picLocks noChangeAspect="1"/>
            </p:cNvPicPr>
            <p:nvPr/>
          </p:nvPicPr>
          <p:blipFill>
            <a:blip r:embed="rId10">
              <a:alphaModFix amt="70000"/>
              <a:extLst>
                <a:ext uri="{28A0092B-C50C-407E-A947-70E740481C1C}">
                  <a14:useLocalDpi xmlns:a14="http://schemas.microsoft.com/office/drawing/2010/main" val="0"/>
                </a:ext>
              </a:extLst>
            </a:blip>
            <a:stretch>
              <a:fillRect/>
            </a:stretch>
          </p:blipFill>
          <p:spPr>
            <a:xfrm rot="11238157" flipH="1">
              <a:off x="19999053" y="8103644"/>
              <a:ext cx="3122490" cy="2966366"/>
            </a:xfrm>
            <a:prstGeom prst="rect">
              <a:avLst/>
            </a:prstGeom>
            <a:effectLst>
              <a:softEdge rad="152400"/>
            </a:effectLst>
          </p:spPr>
        </p:pic>
      </p:grpSp>
      <p:grpSp>
        <p:nvGrpSpPr>
          <p:cNvPr id="24" name="Group 23"/>
          <p:cNvGrpSpPr/>
          <p:nvPr/>
        </p:nvGrpSpPr>
        <p:grpSpPr>
          <a:xfrm>
            <a:off x="1346800" y="-27709"/>
            <a:ext cx="994286" cy="1644680"/>
            <a:chOff x="3896591" y="3639785"/>
            <a:chExt cx="994286" cy="1644680"/>
          </a:xfrm>
        </p:grpSpPr>
        <p:sp>
          <p:nvSpPr>
            <p:cNvPr id="25" name="Oval 24"/>
            <p:cNvSpPr/>
            <p:nvPr/>
          </p:nvSpPr>
          <p:spPr>
            <a:xfrm>
              <a:off x="3896591" y="4207254"/>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6" name="TextBox 25"/>
            <p:cNvSpPr txBox="1"/>
            <p:nvPr/>
          </p:nvSpPr>
          <p:spPr>
            <a:xfrm>
              <a:off x="3910668" y="3639785"/>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1</a:t>
              </a:r>
              <a:endParaRPr lang="en-US" sz="7000" b="1" dirty="0">
                <a:solidFill>
                  <a:srgbClr val="D4AF37"/>
                </a:solidFill>
                <a:latin typeface="Helvetica" charset="0"/>
                <a:ea typeface="Helvetica" charset="0"/>
                <a:cs typeface="Helvetica" charset="0"/>
              </a:endParaRPr>
            </a:p>
          </p:txBody>
        </p:sp>
      </p:gr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24527" y="7266225"/>
            <a:ext cx="5340025" cy="3191199"/>
          </a:xfrm>
          <a:prstGeom prst="rect">
            <a:avLst/>
          </a:prstGeom>
        </p:spPr>
      </p:pic>
      <p:sp>
        <p:nvSpPr>
          <p:cNvPr id="29" name="TextBox 28"/>
          <p:cNvSpPr txBox="1"/>
          <p:nvPr/>
        </p:nvSpPr>
        <p:spPr>
          <a:xfrm>
            <a:off x="955827" y="9380255"/>
            <a:ext cx="3919342" cy="1852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700" b="1" i="0" u="none" strike="noStrike" cap="none" spc="0" normalizeH="0" baseline="0" dirty="0" smtClean="0">
                <a:ln>
                  <a:noFill/>
                </a:ln>
                <a:solidFill>
                  <a:srgbClr val="0E253D"/>
                </a:solidFill>
                <a:effectLst/>
                <a:uFillTx/>
                <a:latin typeface="Helvetica" charset="0"/>
                <a:ea typeface="Helvetica" charset="0"/>
                <a:cs typeface="Helvetica" charset="0"/>
                <a:sym typeface="Avenir Next Medium"/>
              </a:rPr>
              <a:t>Define</a:t>
            </a:r>
            <a:r>
              <a:rPr kumimoji="0" lang="zh-CN" altLang="en-US" sz="2700" b="1" i="0" u="none" strike="noStrike" cap="none" spc="0" normalizeH="0" dirty="0" smtClean="0">
                <a:ln>
                  <a:noFill/>
                </a:ln>
                <a:solidFill>
                  <a:srgbClr val="0E253D"/>
                </a:solidFill>
                <a:effectLst/>
                <a:uFillTx/>
                <a:latin typeface="Helvetica" charset="0"/>
                <a:ea typeface="Helvetica" charset="0"/>
                <a:cs typeface="Helvetica" charset="0"/>
                <a:sym typeface="Avenir Next Medium"/>
              </a:rPr>
              <a:t> </a:t>
            </a:r>
            <a:r>
              <a:rPr kumimoji="0" lang="en-US" altLang="zh-CN" sz="2700" b="1" i="0" u="none" strike="noStrike" cap="none" spc="0" normalizeH="0" dirty="0" smtClean="0">
                <a:ln>
                  <a:noFill/>
                </a:ln>
                <a:solidFill>
                  <a:srgbClr val="0E253D"/>
                </a:solidFill>
                <a:effectLst/>
                <a:uFillTx/>
                <a:latin typeface="Helvetica" charset="0"/>
                <a:ea typeface="Helvetica" charset="0"/>
                <a:cs typeface="Helvetica" charset="0"/>
                <a:sym typeface="Avenir Next Medium"/>
              </a:rPr>
              <a:t>the</a:t>
            </a:r>
            <a:r>
              <a:rPr kumimoji="0" lang="zh-CN" altLang="en-US" sz="2700" b="1" i="0" u="none" strike="noStrike" cap="none" spc="0" normalizeH="0" dirty="0" smtClean="0">
                <a:ln>
                  <a:noFill/>
                </a:ln>
                <a:solidFill>
                  <a:srgbClr val="0E253D"/>
                </a:solidFill>
                <a:effectLst/>
                <a:uFillTx/>
                <a:latin typeface="Helvetica" charset="0"/>
                <a:ea typeface="Helvetica" charset="0"/>
                <a:cs typeface="Helvetica" charset="0"/>
                <a:sym typeface="Avenir Next Medium"/>
              </a:rPr>
              <a:t> </a:t>
            </a:r>
            <a:r>
              <a:rPr kumimoji="0" lang="en-US" altLang="zh-CN" sz="2700" b="1" i="0" u="none" strike="noStrike" cap="none" spc="0" normalizeH="0" dirty="0" smtClean="0">
                <a:ln>
                  <a:noFill/>
                </a:ln>
                <a:solidFill>
                  <a:srgbClr val="C00000"/>
                </a:solidFill>
                <a:effectLst/>
                <a:uFillTx/>
                <a:latin typeface="Helvetica" charset="0"/>
                <a:ea typeface="Helvetica" charset="0"/>
                <a:cs typeface="Helvetica" charset="0"/>
                <a:sym typeface="Avenir Next Medium"/>
              </a:rPr>
              <a:t>right</a:t>
            </a:r>
            <a:r>
              <a:rPr kumimoji="0" lang="zh-CN" altLang="en-US" sz="2700" b="1" i="0" u="none" strike="noStrike" cap="none" spc="0" normalizeH="0" dirty="0" smtClean="0">
                <a:ln>
                  <a:noFill/>
                </a:ln>
                <a:solidFill>
                  <a:srgbClr val="C00000"/>
                </a:solidFill>
                <a:effectLst/>
                <a:uFillTx/>
                <a:latin typeface="Helvetica" charset="0"/>
                <a:ea typeface="Helvetica" charset="0"/>
                <a:cs typeface="Helvetica" charset="0"/>
                <a:sym typeface="Avenir Next Medium"/>
              </a:rPr>
              <a:t> </a:t>
            </a:r>
            <a:r>
              <a:rPr kumimoji="0" lang="en-US" altLang="zh-CN" sz="2700" b="1" i="0" u="none" strike="noStrike" cap="none" spc="0" normalizeH="0" dirty="0" smtClean="0">
                <a:ln>
                  <a:noFill/>
                </a:ln>
                <a:solidFill>
                  <a:srgbClr val="0E253D"/>
                </a:solidFill>
                <a:effectLst/>
                <a:uFillTx/>
                <a:latin typeface="Helvetica" charset="0"/>
                <a:ea typeface="Helvetica" charset="0"/>
                <a:cs typeface="Helvetica" charset="0"/>
                <a:sym typeface="Avenir Next Medium"/>
              </a:rPr>
              <a:t>movie</a:t>
            </a:r>
          </a:p>
          <a:p>
            <a:r>
              <a:rPr lang="en-US" altLang="zh-CN" sz="2700" b="1" dirty="0">
                <a:solidFill>
                  <a:srgbClr val="0E253D"/>
                </a:solidFill>
                <a:latin typeface="Helvetica" charset="0"/>
                <a:ea typeface="Helvetica" charset="0"/>
                <a:cs typeface="Helvetica" charset="0"/>
              </a:rPr>
              <a:t>Make</a:t>
            </a:r>
            <a:r>
              <a:rPr lang="zh-CN" altLang="en-US" sz="2700" b="1" dirty="0">
                <a:solidFill>
                  <a:srgbClr val="0E253D"/>
                </a:solidFill>
                <a:latin typeface="Helvetica" charset="0"/>
                <a:ea typeface="Helvetica" charset="0"/>
                <a:cs typeface="Helvetica" charset="0"/>
              </a:rPr>
              <a:t> </a:t>
            </a:r>
            <a:r>
              <a:rPr lang="en-US" altLang="zh-CN" sz="2700" b="1" dirty="0">
                <a:solidFill>
                  <a:srgbClr val="C00000"/>
                </a:solidFill>
                <a:latin typeface="Helvetica" charset="0"/>
                <a:ea typeface="Helvetica" charset="0"/>
                <a:cs typeface="Helvetica" charset="0"/>
              </a:rPr>
              <a:t>right</a:t>
            </a:r>
            <a:r>
              <a:rPr lang="zh-CN" altLang="en-US" sz="2700" b="1" dirty="0">
                <a:solidFill>
                  <a:srgbClr val="C00000"/>
                </a:solidFill>
                <a:latin typeface="Helvetica" charset="0"/>
                <a:ea typeface="Helvetica" charset="0"/>
                <a:cs typeface="Helvetica" charset="0"/>
              </a:rPr>
              <a:t> </a:t>
            </a:r>
            <a:r>
              <a:rPr lang="en-US" altLang="zh-CN" sz="2700" b="1" dirty="0">
                <a:solidFill>
                  <a:srgbClr val="0E253D"/>
                </a:solidFill>
                <a:latin typeface="Helvetica" charset="0"/>
                <a:ea typeface="Helvetica" charset="0"/>
                <a:cs typeface="Helvetica" charset="0"/>
              </a:rPr>
              <a:t>movie</a:t>
            </a:r>
            <a:r>
              <a:rPr lang="en-US" altLang="zh-CN" sz="2700" b="1" dirty="0" smtClean="0">
                <a:solidFill>
                  <a:srgbClr val="0E253D"/>
                </a:solidFill>
                <a:latin typeface="Helvetica" charset="0"/>
                <a:ea typeface="Helvetica" charset="0"/>
                <a:cs typeface="Helvetica" charset="0"/>
              </a:rPr>
              <a:t>.</a:t>
            </a:r>
            <a:endParaRPr lang="en-US" altLang="zh-CN" sz="2700" b="1" dirty="0">
              <a:solidFill>
                <a:srgbClr val="0E253D"/>
              </a:solidFill>
              <a:latin typeface="Helvetica" charset="0"/>
              <a:ea typeface="Helvetica" charset="0"/>
              <a:cs typeface="Helvetica" charset="0"/>
            </a:endParaRPr>
          </a:p>
        </p:txBody>
      </p:sp>
    </p:spTree>
    <p:extLst>
      <p:ext uri="{BB962C8B-B14F-4D97-AF65-F5344CB8AC3E}">
        <p14:creationId xmlns:p14="http://schemas.microsoft.com/office/powerpoint/2010/main" val="148532623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How</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analyze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7" name="Text Placeholder 3"/>
          <p:cNvSpPr>
            <a:spLocks noGrp="1"/>
          </p:cNvSpPr>
          <p:nvPr>
            <p:ph type="body" idx="1"/>
          </p:nvPr>
        </p:nvSpPr>
        <p:spPr>
          <a:xfrm>
            <a:off x="5755844" y="3935041"/>
            <a:ext cx="14928438" cy="6455867"/>
          </a:xfrm>
        </p:spPr>
        <p:txBody>
          <a:bodyPr>
            <a:noAutofit/>
          </a:bodyPr>
          <a:lstStyle/>
          <a:p>
            <a:pPr marL="0" indent="0">
              <a:buNone/>
            </a:pPr>
            <a:r>
              <a:rPr lang="en-US" altLang="zh-CN" sz="8600" b="1" dirty="0" smtClean="0">
                <a:solidFill>
                  <a:schemeClr val="tx2">
                    <a:lumMod val="50000"/>
                  </a:schemeClr>
                </a:solidFill>
                <a:latin typeface="Helvetica" charset="0"/>
                <a:ea typeface="Helvetica" charset="0"/>
                <a:cs typeface="Helvetica" charset="0"/>
              </a:rPr>
              <a:t>Motivation</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about</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the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data</a:t>
            </a:r>
            <a:endParaRPr lang="en-US" sz="8600" dirty="0">
              <a:solidFill>
                <a:schemeClr val="tx2">
                  <a:lumMod val="50000"/>
                </a:schemeClr>
              </a:solidFill>
              <a:latin typeface="Helvetica" charset="0"/>
              <a:ea typeface="Helvetica" charset="0"/>
              <a:cs typeface="Helvetica" charset="0"/>
            </a:endParaRPr>
          </a:p>
          <a:p>
            <a:pPr marL="0" indent="0">
              <a:buNone/>
            </a:pPr>
            <a:r>
              <a:rPr lang="en-US" altLang="zh-CN" sz="8600" b="1" dirty="0" smtClean="0">
                <a:solidFill>
                  <a:srgbClr val="D4AF37"/>
                </a:solidFill>
                <a:latin typeface="Helvetica" charset="0"/>
                <a:ea typeface="Helvetica" charset="0"/>
                <a:cs typeface="Helvetica" charset="0"/>
              </a:rPr>
              <a:t>How</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did</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we</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analyze</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the</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data</a:t>
            </a:r>
          </a:p>
          <a:p>
            <a:pPr marL="0" indent="0">
              <a:buNone/>
            </a:pPr>
            <a:r>
              <a:rPr lang="en-US" altLang="zh-CN" sz="8600" b="1" dirty="0" smtClean="0">
                <a:solidFill>
                  <a:schemeClr val="bg2">
                    <a:lumMod val="75000"/>
                    <a:lumOff val="25000"/>
                  </a:schemeClr>
                </a:solidFill>
                <a:latin typeface="Helvetica" charset="0"/>
                <a:ea typeface="Helvetica" charset="0"/>
                <a:cs typeface="Helvetica" charset="0"/>
              </a:rPr>
              <a:t>What</a:t>
            </a:r>
            <a:r>
              <a:rPr lang="zh-CN" altLang="en-US" sz="8600" b="1" dirty="0" smtClean="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did</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we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find</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in</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the</a:t>
            </a:r>
            <a:r>
              <a:rPr lang="zh-CN" altLang="en-US" sz="8600" dirty="0">
                <a:solidFill>
                  <a:schemeClr val="bg2">
                    <a:lumMod val="75000"/>
                    <a:lumOff val="25000"/>
                  </a:schemeClr>
                </a:solidFill>
                <a:latin typeface="Helvetica" charset="0"/>
                <a:ea typeface="Helvetica" charset="0"/>
                <a:cs typeface="Helvetica" charset="0"/>
              </a:rPr>
              <a:t> </a:t>
            </a:r>
            <a:r>
              <a:rPr lang="en-US" altLang="zh-CN" sz="8600" dirty="0">
                <a:solidFill>
                  <a:schemeClr val="bg2">
                    <a:lumMod val="75000"/>
                    <a:lumOff val="25000"/>
                  </a:schemeClr>
                </a:solidFill>
                <a:latin typeface="Helvetica" charset="0"/>
                <a:ea typeface="Helvetica" charset="0"/>
                <a:cs typeface="Helvetica" charset="0"/>
              </a:rPr>
              <a:t>data</a:t>
            </a:r>
          </a:p>
          <a:p>
            <a:pPr marL="0" indent="0">
              <a:buNone/>
            </a:pPr>
            <a:r>
              <a:rPr lang="en-US" altLang="zh-CN" sz="8600" b="1" dirty="0" smtClean="0">
                <a:solidFill>
                  <a:schemeClr val="bg2">
                    <a:lumMod val="75000"/>
                    <a:lumOff val="25000"/>
                  </a:schemeClr>
                </a:solidFill>
                <a:latin typeface="Helvetica" charset="0"/>
                <a:ea typeface="Helvetica" charset="0"/>
                <a:cs typeface="Helvetica" charset="0"/>
              </a:rPr>
              <a:t>Further</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try</a:t>
            </a:r>
            <a:endParaRPr lang="en-US" altLang="zh-CN" sz="8600" dirty="0">
              <a:solidFill>
                <a:schemeClr val="bg2">
                  <a:lumMod val="75000"/>
                  <a:lumOff val="25000"/>
                </a:schemeClr>
              </a:solidFill>
              <a:latin typeface="Helvetica" charset="0"/>
              <a:ea typeface="Helvetica" charset="0"/>
              <a:cs typeface="Helvetica" charset="0"/>
            </a:endParaRPr>
          </a:p>
        </p:txBody>
      </p:sp>
      <p:sp>
        <p:nvSpPr>
          <p:cNvPr id="8" name="Oval 7"/>
          <p:cNvSpPr/>
          <p:nvPr/>
        </p:nvSpPr>
        <p:spPr>
          <a:xfrm>
            <a:off x="4547200" y="4207254"/>
            <a:ext cx="980209" cy="980208"/>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9" name="TextBox 8"/>
          <p:cNvSpPr txBox="1"/>
          <p:nvPr/>
        </p:nvSpPr>
        <p:spPr>
          <a:xfrm>
            <a:off x="4533568" y="3667494"/>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chemeClr val="bg2">
                    <a:lumMod val="75000"/>
                    <a:lumOff val="25000"/>
                  </a:schemeClr>
                </a:solidFill>
                <a:latin typeface="Helvetica" charset="0"/>
                <a:ea typeface="Helvetica" charset="0"/>
                <a:cs typeface="Helvetica" charset="0"/>
              </a:rPr>
              <a:t>1</a:t>
            </a:r>
            <a:endParaRPr lang="en-US" sz="7000" b="1" dirty="0">
              <a:solidFill>
                <a:schemeClr val="bg2">
                  <a:lumMod val="75000"/>
                  <a:lumOff val="25000"/>
                </a:schemeClr>
              </a:solidFill>
              <a:latin typeface="Helvetica" charset="0"/>
              <a:ea typeface="Helvetica" charset="0"/>
              <a:cs typeface="Helvetica" charset="0"/>
            </a:endParaRPr>
          </a:p>
        </p:txBody>
      </p:sp>
      <p:sp>
        <p:nvSpPr>
          <p:cNvPr id="11" name="Oval 10"/>
          <p:cNvSpPr/>
          <p:nvPr/>
        </p:nvSpPr>
        <p:spPr>
          <a:xfrm>
            <a:off x="4547200" y="6060634"/>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2" name="TextBox 11"/>
          <p:cNvSpPr txBox="1"/>
          <p:nvPr/>
        </p:nvSpPr>
        <p:spPr>
          <a:xfrm>
            <a:off x="4547200" y="5488415"/>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2</a:t>
            </a:r>
            <a:endParaRPr lang="en-US" sz="7000" b="1" dirty="0">
              <a:solidFill>
                <a:srgbClr val="D4AF37"/>
              </a:solidFill>
              <a:latin typeface="Helvetica" charset="0"/>
              <a:ea typeface="Helvetica" charset="0"/>
              <a:cs typeface="Helvetica" charset="0"/>
            </a:endParaRPr>
          </a:p>
        </p:txBody>
      </p:sp>
      <p:sp>
        <p:nvSpPr>
          <p:cNvPr id="13" name="Oval 12"/>
          <p:cNvSpPr/>
          <p:nvPr/>
        </p:nvSpPr>
        <p:spPr>
          <a:xfrm>
            <a:off x="4556725" y="7784659"/>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4556725" y="721244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chemeClr val="bg2">
                    <a:lumMod val="75000"/>
                    <a:lumOff val="25000"/>
                  </a:schemeClr>
                </a:solidFill>
                <a:latin typeface="Helvetica" charset="0"/>
                <a:ea typeface="Helvetica" charset="0"/>
                <a:cs typeface="Helvetica" charset="0"/>
              </a:rPr>
              <a:t>3</a:t>
            </a:r>
            <a:endParaRPr lang="en-US" sz="7000" b="1" dirty="0">
              <a:solidFill>
                <a:schemeClr val="bg2">
                  <a:lumMod val="75000"/>
                  <a:lumOff val="25000"/>
                </a:schemeClr>
              </a:solidFill>
              <a:latin typeface="Helvetica" charset="0"/>
              <a:ea typeface="Helvetica" charset="0"/>
              <a:cs typeface="Helvetica" charset="0"/>
            </a:endParaRPr>
          </a:p>
        </p:txBody>
      </p:sp>
      <p:sp>
        <p:nvSpPr>
          <p:cNvPr id="15" name="Oval 14"/>
          <p:cNvSpPr/>
          <p:nvPr/>
        </p:nvSpPr>
        <p:spPr>
          <a:xfrm>
            <a:off x="4533568" y="9638039"/>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6" name="TextBox 15"/>
          <p:cNvSpPr txBox="1"/>
          <p:nvPr/>
        </p:nvSpPr>
        <p:spPr>
          <a:xfrm>
            <a:off x="4533568" y="906582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chemeClr val="bg2">
                    <a:lumMod val="75000"/>
                    <a:lumOff val="25000"/>
                  </a:schemeClr>
                </a:solidFill>
                <a:latin typeface="Helvetica" charset="0"/>
                <a:ea typeface="Helvetica" charset="0"/>
                <a:cs typeface="Helvetica" charset="0"/>
              </a:rPr>
              <a:t>4</a:t>
            </a:r>
            <a:endParaRPr lang="en-US" sz="7000" b="1" dirty="0">
              <a:solidFill>
                <a:schemeClr val="bg2">
                  <a:lumMod val="75000"/>
                  <a:lumOff val="2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145254807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How</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analyze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grpSp>
        <p:nvGrpSpPr>
          <p:cNvPr id="22" name="Group 21"/>
          <p:cNvGrpSpPr/>
          <p:nvPr/>
        </p:nvGrpSpPr>
        <p:grpSpPr>
          <a:xfrm>
            <a:off x="6747431" y="4767064"/>
            <a:ext cx="1583766" cy="4810895"/>
            <a:chOff x="5099958" y="4009003"/>
            <a:chExt cx="1583766" cy="4810895"/>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4440" y="4009003"/>
              <a:ext cx="1394803" cy="139480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4440" y="6732130"/>
              <a:ext cx="1394803" cy="1394803"/>
            </a:xfrm>
            <a:prstGeom prst="rect">
              <a:avLst/>
            </a:prstGeom>
          </p:spPr>
        </p:pic>
        <p:sp>
          <p:nvSpPr>
            <p:cNvPr id="19" name="TextBox 18"/>
            <p:cNvSpPr txBox="1"/>
            <p:nvPr/>
          </p:nvSpPr>
          <p:spPr>
            <a:xfrm>
              <a:off x="5209009" y="5040816"/>
              <a:ext cx="1461938"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smtClean="0">
                  <a:ln>
                    <a:noFill/>
                  </a:ln>
                  <a:solidFill>
                    <a:schemeClr val="accent3"/>
                  </a:solidFill>
                  <a:effectLst/>
                  <a:uFillTx/>
                  <a:latin typeface="Helvetica" charset="0"/>
                  <a:ea typeface="Helvetica" charset="0"/>
                  <a:cs typeface="Helvetica" charset="0"/>
                  <a:sym typeface="Avenir Next Medium"/>
                </a:rPr>
                <a:t>Pos</a:t>
              </a:r>
              <a:r>
                <a:rPr kumimoji="0" lang="en-US" altLang="zh-CN" sz="2800"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i</a:t>
              </a:r>
              <a:r>
                <a:rPr kumimoji="0" lang="en-US" altLang="zh-CN" sz="2800" b="0"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tive</a:t>
              </a:r>
              <a:endParaRPr kumimoji="0" lang="en-US" sz="2800" b="0" i="0" u="none" strike="noStrike" cap="none" spc="0" normalizeH="0" baseline="0" dirty="0">
                <a:ln>
                  <a:noFill/>
                </a:ln>
                <a:solidFill>
                  <a:srgbClr val="F8FFFF"/>
                </a:solidFill>
                <a:effectLst/>
                <a:uFillTx/>
                <a:latin typeface="Helvetica" charset="0"/>
                <a:ea typeface="Helvetica" charset="0"/>
                <a:cs typeface="Helvetica" charset="0"/>
                <a:sym typeface="Avenir Next Medium"/>
              </a:endParaRPr>
            </a:p>
          </p:txBody>
        </p:sp>
        <p:sp>
          <p:nvSpPr>
            <p:cNvPr id="20" name="TextBox 19"/>
            <p:cNvSpPr txBox="1"/>
            <p:nvPr/>
          </p:nvSpPr>
          <p:spPr>
            <a:xfrm>
              <a:off x="5099958" y="7821549"/>
              <a:ext cx="1583766"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smtClean="0">
                  <a:ln>
                    <a:noFill/>
                  </a:ln>
                  <a:solidFill>
                    <a:schemeClr val="accent5">
                      <a:lumMod val="60000"/>
                      <a:lumOff val="40000"/>
                    </a:schemeClr>
                  </a:solidFill>
                  <a:effectLst/>
                  <a:uFillTx/>
                  <a:latin typeface="Helvetica" charset="0"/>
                  <a:ea typeface="Helvetica" charset="0"/>
                  <a:cs typeface="Helvetica" charset="0"/>
                  <a:sym typeface="Avenir Next Medium"/>
                </a:rPr>
                <a:t>Neg</a:t>
              </a:r>
              <a:r>
                <a:rPr kumimoji="0" lang="en-US" altLang="zh-CN" sz="2800" b="0"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ative</a:t>
              </a:r>
              <a:endParaRPr kumimoji="0" lang="en-US" sz="2800" b="0" i="0" u="none" strike="noStrike" cap="none" spc="0" normalizeH="0" baseline="0" dirty="0">
                <a:ln>
                  <a:noFill/>
                </a:ln>
                <a:solidFill>
                  <a:srgbClr val="F8FFFF"/>
                </a:solidFill>
                <a:effectLst/>
                <a:uFillTx/>
                <a:latin typeface="Helvetica" charset="0"/>
                <a:ea typeface="Helvetica" charset="0"/>
                <a:cs typeface="Helvetica" charset="0"/>
                <a:sym typeface="Avenir Next Medium"/>
              </a:endParaRPr>
            </a:p>
          </p:txBody>
        </p:sp>
      </p:grpSp>
      <p:sp>
        <p:nvSpPr>
          <p:cNvPr id="36" name="Right Arrow 35"/>
          <p:cNvSpPr/>
          <p:nvPr/>
        </p:nvSpPr>
        <p:spPr>
          <a:xfrm>
            <a:off x="4970906" y="6565063"/>
            <a:ext cx="776814" cy="95415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grpSp>
        <p:nvGrpSpPr>
          <p:cNvPr id="43" name="Group 42"/>
          <p:cNvGrpSpPr/>
          <p:nvPr/>
        </p:nvGrpSpPr>
        <p:grpSpPr>
          <a:xfrm>
            <a:off x="10939667" y="3651321"/>
            <a:ext cx="6291810" cy="6291810"/>
            <a:chOff x="11471396" y="2846338"/>
            <a:chExt cx="8164352" cy="8164352"/>
          </a:xfrm>
        </p:grpSpPr>
        <p:pic>
          <p:nvPicPr>
            <p:cNvPr id="40" name="Picture 3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471396" y="2846338"/>
              <a:ext cx="8164352" cy="8164352"/>
            </a:xfrm>
            <a:prstGeom prst="rect">
              <a:avLst/>
            </a:prstGeom>
          </p:spPr>
        </p:pic>
        <p:pic>
          <p:nvPicPr>
            <p:cNvPr id="41" name="Picture 40"/>
            <p:cNvPicPr>
              <a:picLocks noChangeAspect="1"/>
            </p:cNvPicPr>
            <p:nvPr/>
          </p:nvPicPr>
          <p:blipFill rotWithShape="1">
            <a:blip r:embed="rId5"/>
            <a:srcRect t="17250" b="15465"/>
            <a:stretch/>
          </p:blipFill>
          <p:spPr>
            <a:xfrm>
              <a:off x="15364120" y="8062194"/>
              <a:ext cx="2437926" cy="752450"/>
            </a:xfrm>
            <a:prstGeom prst="rect">
              <a:avLst/>
            </a:prstGeom>
          </p:spPr>
        </p:pic>
      </p:grpSp>
      <p:pic>
        <p:nvPicPr>
          <p:cNvPr id="44" name="Picture 4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231382" y="5464465"/>
            <a:ext cx="3148752" cy="3148752"/>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179320" y="6797226"/>
            <a:ext cx="2524441" cy="5798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80541" y="5703333"/>
            <a:ext cx="2146300" cy="8001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2842" y="6398920"/>
            <a:ext cx="2404143" cy="1150130"/>
          </a:xfrm>
          <a:prstGeom prst="rect">
            <a:avLst/>
          </a:prstGeom>
        </p:spPr>
      </p:pic>
      <p:sp>
        <p:nvSpPr>
          <p:cNvPr id="38" name="TextBox 37"/>
          <p:cNvSpPr txBox="1"/>
          <p:nvPr/>
        </p:nvSpPr>
        <p:spPr>
          <a:xfrm>
            <a:off x="903163" y="7375145"/>
            <a:ext cx="3382335"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Movie</a:t>
            </a:r>
            <a:r>
              <a:rPr kumimoji="0" lang="zh-CN" altLang="en-US" sz="2800" b="1" i="0" u="none" strike="noStrike" cap="none" spc="0" normalizeH="0" dirty="0" smtClean="0">
                <a:ln>
                  <a:noFill/>
                </a:ln>
                <a:solidFill>
                  <a:srgbClr val="F8FFFF"/>
                </a:solidFill>
                <a:effectLst/>
                <a:uFillTx/>
                <a:latin typeface="Helvetica" charset="0"/>
                <a:ea typeface="Helvetica" charset="0"/>
                <a:cs typeface="Helvetica" charset="0"/>
                <a:sym typeface="Avenir Next Medium"/>
              </a:rPr>
              <a:t> </a:t>
            </a:r>
            <a:r>
              <a:rPr kumimoji="0" lang="en-US" altLang="zh-CN" sz="28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Review</a:t>
            </a:r>
            <a:r>
              <a:rPr kumimoji="0" lang="zh-CN" altLang="en-US" sz="28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 </a:t>
            </a:r>
            <a:r>
              <a:rPr kumimoji="0" lang="en-US" altLang="zh-CN" sz="2800" b="1" i="0" u="none" strike="noStrike" cap="none" spc="0" normalizeH="0" baseline="0" dirty="0" smtClean="0">
                <a:ln>
                  <a:noFill/>
                </a:ln>
                <a:solidFill>
                  <a:srgbClr val="F8FFFF"/>
                </a:solidFill>
                <a:effectLst/>
                <a:uFillTx/>
                <a:latin typeface="Helvetica" charset="0"/>
                <a:ea typeface="Helvetica" charset="0"/>
                <a:cs typeface="Helvetica" charset="0"/>
                <a:sym typeface="Avenir Next Medium"/>
              </a:rPr>
              <a:t>Data</a:t>
            </a:r>
            <a:endParaRPr kumimoji="0" lang="en-US" sz="2800" b="0" i="0" u="none" strike="noStrike" cap="none" spc="0" normalizeH="0" baseline="0" dirty="0">
              <a:ln>
                <a:noFill/>
              </a:ln>
              <a:solidFill>
                <a:srgbClr val="F8FFFF"/>
              </a:solidFill>
              <a:effectLst/>
              <a:uFillTx/>
              <a:latin typeface="Helvetica" charset="0"/>
              <a:ea typeface="Helvetica" charset="0"/>
              <a:cs typeface="Helvetica" charset="0"/>
              <a:sym typeface="Avenir Next Medium"/>
            </a:endParaRPr>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66290" y="7087161"/>
            <a:ext cx="2209135" cy="675013"/>
          </a:xfrm>
          <a:prstGeom prst="rect">
            <a:avLst/>
          </a:prstGeom>
        </p:spPr>
      </p:pic>
      <p:sp>
        <p:nvSpPr>
          <p:cNvPr id="24" name="Oval 23"/>
          <p:cNvSpPr/>
          <p:nvPr/>
        </p:nvSpPr>
        <p:spPr>
          <a:xfrm>
            <a:off x="1362842" y="572219"/>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5" name="TextBox 24"/>
          <p:cNvSpPr txBox="1"/>
          <p:nvPr/>
        </p:nvSpPr>
        <p:spPr>
          <a:xfrm>
            <a:off x="1362842" y="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rgbClr val="D4AF37"/>
                </a:solidFill>
                <a:latin typeface="Helvetica" charset="0"/>
                <a:ea typeface="Helvetica" charset="0"/>
                <a:cs typeface="Helvetica" charset="0"/>
              </a:rPr>
              <a:t>2</a:t>
            </a:r>
            <a:endParaRPr lang="en-US" sz="7000" b="1" dirty="0">
              <a:solidFill>
                <a:srgbClr val="D4AF37"/>
              </a:solidFill>
              <a:latin typeface="Helvetica" charset="0"/>
              <a:ea typeface="Helvetica" charset="0"/>
              <a:cs typeface="Helvetica" charset="0"/>
            </a:endParaRPr>
          </a:p>
        </p:txBody>
      </p:sp>
      <p:sp>
        <p:nvSpPr>
          <p:cNvPr id="26" name="Right Arrow 25"/>
          <p:cNvSpPr/>
          <p:nvPr/>
        </p:nvSpPr>
        <p:spPr>
          <a:xfrm>
            <a:off x="9268958" y="6610083"/>
            <a:ext cx="776814" cy="95415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
        <p:nvSpPr>
          <p:cNvPr id="27" name="Right Arrow 26"/>
          <p:cNvSpPr/>
          <p:nvPr/>
        </p:nvSpPr>
        <p:spPr>
          <a:xfrm>
            <a:off x="18343022" y="6565063"/>
            <a:ext cx="776814" cy="954156"/>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spTree>
    <p:extLst>
      <p:ext uri="{BB962C8B-B14F-4D97-AF65-F5344CB8AC3E}">
        <p14:creationId xmlns:p14="http://schemas.microsoft.com/office/powerpoint/2010/main" val="44305438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7" name="Text Placeholder 3"/>
          <p:cNvSpPr>
            <a:spLocks noGrp="1"/>
          </p:cNvSpPr>
          <p:nvPr>
            <p:ph type="body" idx="1"/>
          </p:nvPr>
        </p:nvSpPr>
        <p:spPr>
          <a:xfrm>
            <a:off x="5751846" y="3935041"/>
            <a:ext cx="14928438" cy="6455867"/>
          </a:xfrm>
        </p:spPr>
        <p:txBody>
          <a:bodyPr>
            <a:noAutofit/>
          </a:bodyPr>
          <a:lstStyle/>
          <a:p>
            <a:pPr marL="0" indent="0">
              <a:buNone/>
            </a:pPr>
            <a:r>
              <a:rPr lang="en-US" altLang="zh-CN" sz="8600" b="1" dirty="0" smtClean="0">
                <a:solidFill>
                  <a:schemeClr val="tx2">
                    <a:lumMod val="50000"/>
                  </a:schemeClr>
                </a:solidFill>
                <a:latin typeface="Helvetica" charset="0"/>
                <a:ea typeface="Helvetica" charset="0"/>
                <a:cs typeface="Helvetica" charset="0"/>
              </a:rPr>
              <a:t>Motivation</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about</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the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data</a:t>
            </a:r>
            <a:endParaRPr lang="en-US" sz="8600" dirty="0">
              <a:solidFill>
                <a:schemeClr val="tx2">
                  <a:lumMod val="50000"/>
                </a:schemeClr>
              </a:solidFill>
              <a:latin typeface="Helvetica" charset="0"/>
              <a:ea typeface="Helvetica" charset="0"/>
              <a:cs typeface="Helvetica" charset="0"/>
            </a:endParaRPr>
          </a:p>
          <a:p>
            <a:pPr marL="0" indent="0">
              <a:buNone/>
            </a:pPr>
            <a:r>
              <a:rPr lang="en-US" altLang="zh-CN" sz="8600" b="1" dirty="0" smtClean="0">
                <a:solidFill>
                  <a:schemeClr val="tx2">
                    <a:lumMod val="50000"/>
                  </a:schemeClr>
                </a:solidFill>
                <a:latin typeface="Helvetica" charset="0"/>
                <a:ea typeface="Helvetica" charset="0"/>
                <a:cs typeface="Helvetica" charset="0"/>
              </a:rPr>
              <a:t>How</a:t>
            </a:r>
            <a:r>
              <a:rPr lang="zh-CN" altLang="en-US" sz="8600" dirty="0" smtClean="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did</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we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analyze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the</a:t>
            </a:r>
            <a:r>
              <a:rPr lang="zh-CN" altLang="en-US" sz="8600" dirty="0">
                <a:solidFill>
                  <a:schemeClr val="tx2">
                    <a:lumMod val="50000"/>
                  </a:schemeClr>
                </a:solidFill>
                <a:latin typeface="Helvetica" charset="0"/>
                <a:ea typeface="Helvetica" charset="0"/>
                <a:cs typeface="Helvetica" charset="0"/>
              </a:rPr>
              <a:t> </a:t>
            </a:r>
            <a:r>
              <a:rPr lang="en-US" altLang="zh-CN" sz="8600" dirty="0">
                <a:solidFill>
                  <a:schemeClr val="tx2">
                    <a:lumMod val="50000"/>
                  </a:schemeClr>
                </a:solidFill>
                <a:latin typeface="Helvetica" charset="0"/>
                <a:ea typeface="Helvetica" charset="0"/>
                <a:cs typeface="Helvetica" charset="0"/>
              </a:rPr>
              <a:t>data</a:t>
            </a:r>
          </a:p>
          <a:p>
            <a:pPr marL="0" indent="0">
              <a:buNone/>
            </a:pPr>
            <a:r>
              <a:rPr lang="en-US" altLang="zh-CN" sz="8600" b="1" dirty="0" smtClean="0">
                <a:solidFill>
                  <a:srgbClr val="D4AF37"/>
                </a:solidFill>
                <a:latin typeface="Helvetica" charset="0"/>
                <a:ea typeface="Helvetica" charset="0"/>
                <a:cs typeface="Helvetica" charset="0"/>
              </a:rPr>
              <a:t>What</a:t>
            </a:r>
            <a:r>
              <a:rPr lang="zh-CN" altLang="en-US" sz="8600" b="1" dirty="0" smtClean="0">
                <a:solidFill>
                  <a:schemeClr val="bg2">
                    <a:lumMod val="75000"/>
                    <a:lumOff val="25000"/>
                  </a:schemeClr>
                </a:solidFill>
                <a:latin typeface="Helvetica" charset="0"/>
                <a:ea typeface="Helvetica" charset="0"/>
                <a:cs typeface="Helvetica" charset="0"/>
              </a:rPr>
              <a:t> </a:t>
            </a:r>
            <a:r>
              <a:rPr lang="en-US" altLang="zh-CN" sz="8600" dirty="0" smtClean="0">
                <a:solidFill>
                  <a:srgbClr val="F8FFFF"/>
                </a:solidFill>
                <a:latin typeface="Helvetica" charset="0"/>
                <a:ea typeface="Helvetica" charset="0"/>
                <a:cs typeface="Helvetica" charset="0"/>
              </a:rPr>
              <a:t>did</a:t>
            </a:r>
            <a:r>
              <a:rPr lang="zh-CN" altLang="en-US" sz="8600" dirty="0" smtClean="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we</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find</a:t>
            </a:r>
            <a:r>
              <a:rPr lang="zh-CN" altLang="en-US" sz="8600" dirty="0">
                <a:solidFill>
                  <a:srgbClr val="F8FFFF"/>
                </a:solidFill>
                <a:latin typeface="Helvetica" charset="0"/>
                <a:ea typeface="Helvetica" charset="0"/>
                <a:cs typeface="Helvetica" charset="0"/>
              </a:rPr>
              <a:t> </a:t>
            </a:r>
            <a:r>
              <a:rPr lang="en-US" altLang="zh-CN" sz="8600" dirty="0" smtClean="0">
                <a:solidFill>
                  <a:srgbClr val="F8FFFF"/>
                </a:solidFill>
                <a:latin typeface="Helvetica" charset="0"/>
                <a:ea typeface="Helvetica" charset="0"/>
                <a:cs typeface="Helvetica" charset="0"/>
              </a:rPr>
              <a:t>in</a:t>
            </a:r>
            <a:r>
              <a:rPr lang="zh-CN" altLang="en-US" sz="8600" dirty="0" smtClean="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the</a:t>
            </a:r>
            <a:r>
              <a:rPr lang="zh-CN" altLang="en-US" sz="8600" dirty="0">
                <a:solidFill>
                  <a:srgbClr val="F8FFFF"/>
                </a:solidFill>
                <a:latin typeface="Helvetica" charset="0"/>
                <a:ea typeface="Helvetica" charset="0"/>
                <a:cs typeface="Helvetica" charset="0"/>
              </a:rPr>
              <a:t> </a:t>
            </a:r>
            <a:r>
              <a:rPr lang="en-US" altLang="zh-CN" sz="8600" dirty="0">
                <a:solidFill>
                  <a:srgbClr val="F8FFFF"/>
                </a:solidFill>
                <a:latin typeface="Helvetica" charset="0"/>
                <a:ea typeface="Helvetica" charset="0"/>
                <a:cs typeface="Helvetica" charset="0"/>
              </a:rPr>
              <a:t>data</a:t>
            </a:r>
          </a:p>
          <a:p>
            <a:pPr marL="0" indent="0">
              <a:buNone/>
            </a:pPr>
            <a:r>
              <a:rPr lang="en-US" altLang="zh-CN" sz="8600" b="1" dirty="0" smtClean="0">
                <a:solidFill>
                  <a:schemeClr val="bg2">
                    <a:lumMod val="75000"/>
                    <a:lumOff val="25000"/>
                  </a:schemeClr>
                </a:solidFill>
                <a:latin typeface="Helvetica" charset="0"/>
                <a:ea typeface="Helvetica" charset="0"/>
                <a:cs typeface="Helvetica" charset="0"/>
              </a:rPr>
              <a:t>Further</a:t>
            </a:r>
            <a:r>
              <a:rPr lang="zh-CN" altLang="en-US" sz="8600" dirty="0" smtClean="0">
                <a:solidFill>
                  <a:schemeClr val="bg2">
                    <a:lumMod val="75000"/>
                    <a:lumOff val="25000"/>
                  </a:schemeClr>
                </a:solidFill>
                <a:latin typeface="Helvetica" charset="0"/>
                <a:ea typeface="Helvetica" charset="0"/>
                <a:cs typeface="Helvetica" charset="0"/>
              </a:rPr>
              <a:t> </a:t>
            </a:r>
            <a:r>
              <a:rPr lang="en-US" altLang="zh-CN" sz="8600" dirty="0" smtClean="0">
                <a:solidFill>
                  <a:schemeClr val="bg2">
                    <a:lumMod val="75000"/>
                    <a:lumOff val="25000"/>
                  </a:schemeClr>
                </a:solidFill>
                <a:latin typeface="Helvetica" charset="0"/>
                <a:ea typeface="Helvetica" charset="0"/>
                <a:cs typeface="Helvetica" charset="0"/>
              </a:rPr>
              <a:t>try</a:t>
            </a:r>
            <a:endParaRPr lang="en-US" altLang="zh-CN" sz="8600" dirty="0">
              <a:solidFill>
                <a:schemeClr val="bg2">
                  <a:lumMod val="75000"/>
                  <a:lumOff val="25000"/>
                </a:schemeClr>
              </a:solidFill>
              <a:latin typeface="Helvetica" charset="0"/>
              <a:ea typeface="Helvetica" charset="0"/>
              <a:cs typeface="Helvetica" charset="0"/>
            </a:endParaRPr>
          </a:p>
        </p:txBody>
      </p:sp>
      <p:sp>
        <p:nvSpPr>
          <p:cNvPr id="8" name="Oval 7"/>
          <p:cNvSpPr/>
          <p:nvPr/>
        </p:nvSpPr>
        <p:spPr>
          <a:xfrm>
            <a:off x="4543202" y="4207254"/>
            <a:ext cx="980209" cy="980208"/>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0" name="TextBox 9"/>
          <p:cNvSpPr txBox="1"/>
          <p:nvPr/>
        </p:nvSpPr>
        <p:spPr>
          <a:xfrm>
            <a:off x="4529570" y="3667494"/>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chemeClr val="bg2">
                    <a:lumMod val="75000"/>
                    <a:lumOff val="25000"/>
                  </a:schemeClr>
                </a:solidFill>
                <a:latin typeface="Helvetica" charset="0"/>
                <a:ea typeface="Helvetica" charset="0"/>
                <a:cs typeface="Helvetica" charset="0"/>
              </a:rPr>
              <a:t>1</a:t>
            </a:r>
            <a:endParaRPr lang="en-US" sz="7000" b="1" dirty="0">
              <a:solidFill>
                <a:schemeClr val="bg2">
                  <a:lumMod val="75000"/>
                  <a:lumOff val="25000"/>
                </a:schemeClr>
              </a:solidFill>
              <a:latin typeface="Helvetica" charset="0"/>
              <a:ea typeface="Helvetica" charset="0"/>
              <a:cs typeface="Helvetica" charset="0"/>
            </a:endParaRPr>
          </a:p>
        </p:txBody>
      </p:sp>
      <p:sp>
        <p:nvSpPr>
          <p:cNvPr id="11" name="Oval 10"/>
          <p:cNvSpPr/>
          <p:nvPr/>
        </p:nvSpPr>
        <p:spPr>
          <a:xfrm>
            <a:off x="4543202" y="6060634"/>
            <a:ext cx="980209" cy="980208"/>
          </a:xfrm>
          <a:prstGeom prst="ellipse">
            <a:avLst/>
          </a:prstGeom>
          <a:solidFill>
            <a:schemeClr val="bg2">
              <a:lumMod val="50000"/>
              <a:lumOff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2" name="TextBox 11"/>
          <p:cNvSpPr txBox="1"/>
          <p:nvPr/>
        </p:nvSpPr>
        <p:spPr>
          <a:xfrm>
            <a:off x="4543202" y="5488415"/>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7000" b="1">
                <a:solidFill>
                  <a:schemeClr val="bg2">
                    <a:lumMod val="75000"/>
                    <a:lumOff val="25000"/>
                  </a:schemeClr>
                </a:solidFill>
                <a:latin typeface="Helvetica" charset="0"/>
                <a:ea typeface="Helvetica" charset="0"/>
                <a:cs typeface="Helvetica" charset="0"/>
              </a:defRPr>
            </a:lvl1pPr>
          </a:lstStyle>
          <a:p>
            <a:r>
              <a:rPr lang="en-US" altLang="zh-CN" dirty="0"/>
              <a:t>2</a:t>
            </a:r>
            <a:endParaRPr lang="en-US" dirty="0"/>
          </a:p>
        </p:txBody>
      </p:sp>
      <p:sp>
        <p:nvSpPr>
          <p:cNvPr id="13" name="Oval 12"/>
          <p:cNvSpPr/>
          <p:nvPr/>
        </p:nvSpPr>
        <p:spPr>
          <a:xfrm>
            <a:off x="4552727" y="7784659"/>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4" name="TextBox 13"/>
          <p:cNvSpPr txBox="1"/>
          <p:nvPr/>
        </p:nvSpPr>
        <p:spPr>
          <a:xfrm>
            <a:off x="4552727" y="721244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sp>
        <p:nvSpPr>
          <p:cNvPr id="15" name="Oval 14"/>
          <p:cNvSpPr/>
          <p:nvPr/>
        </p:nvSpPr>
        <p:spPr>
          <a:xfrm>
            <a:off x="4529570" y="9638039"/>
            <a:ext cx="980209" cy="980208"/>
          </a:xfrm>
          <a:prstGeom prst="ellipse">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6" name="TextBox 15"/>
          <p:cNvSpPr txBox="1"/>
          <p:nvPr/>
        </p:nvSpPr>
        <p:spPr>
          <a:xfrm>
            <a:off x="4529570" y="9065820"/>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smtClean="0">
                <a:solidFill>
                  <a:schemeClr val="bg2">
                    <a:lumMod val="75000"/>
                    <a:lumOff val="25000"/>
                  </a:schemeClr>
                </a:solidFill>
                <a:latin typeface="Helvetica" charset="0"/>
                <a:ea typeface="Helvetica" charset="0"/>
                <a:cs typeface="Helvetica" charset="0"/>
              </a:rPr>
              <a:t>4</a:t>
            </a:r>
            <a:endParaRPr lang="en-US" sz="7000" b="1" dirty="0">
              <a:solidFill>
                <a:schemeClr val="bg2">
                  <a:lumMod val="75000"/>
                  <a:lumOff val="2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109443931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585032" y="241469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dirty="0" smtClean="0">
                <a:solidFill>
                  <a:srgbClr val="D4AF37"/>
                </a:solidFill>
                <a:latin typeface="Helvetica" charset="0"/>
                <a:ea typeface="Helvetica" charset="0"/>
                <a:cs typeface="Helvetica" charset="0"/>
              </a:rPr>
              <a:t>Introducing</a:t>
            </a:r>
            <a:r>
              <a:rPr lang="zh-CN" altLang="en-US" dirty="0" smtClean="0">
                <a:solidFill>
                  <a:srgbClr val="D4AF37"/>
                </a:solidFill>
                <a:latin typeface="Helvetica" charset="0"/>
                <a:ea typeface="Helvetica" charset="0"/>
                <a:cs typeface="Helvetica" charset="0"/>
              </a:rPr>
              <a:t> </a:t>
            </a:r>
            <a:r>
              <a:rPr lang="en-US" altLang="zh-CN" b="1" dirty="0" smtClean="0">
                <a:solidFill>
                  <a:srgbClr val="D4AF37"/>
                </a:solidFill>
                <a:latin typeface="Helvetica" charset="0"/>
                <a:ea typeface="Helvetica" charset="0"/>
                <a:cs typeface="Helvetica" charset="0"/>
              </a:rPr>
              <a:t>TfidVectorizer</a:t>
            </a:r>
            <a:r>
              <a:rPr lang="zh-CN" altLang="en-US" b="1" dirty="0">
                <a:solidFill>
                  <a:srgbClr val="D4AF37"/>
                </a:solidFill>
                <a:latin typeface="Helvetica" charset="0"/>
                <a:ea typeface="Helvetica" charset="0"/>
                <a:cs typeface="Helvetica" charset="0"/>
              </a:rPr>
              <a:t> </a:t>
            </a:r>
            <a:r>
              <a:rPr lang="en-US" altLang="zh-CN" b="1" dirty="0" smtClean="0">
                <a:solidFill>
                  <a:srgbClr val="D4AF37"/>
                </a:solidFill>
                <a:latin typeface="Helvetica" charset="0"/>
                <a:ea typeface="Helvetica" charset="0"/>
                <a:cs typeface="Helvetica" charset="0"/>
              </a:rPr>
              <a:t>(1)</a:t>
            </a:r>
          </a:p>
          <a:p>
            <a:pPr lvl="1" hangingPunct="1"/>
            <a:r>
              <a:rPr lang="en-US" altLang="zh-CN" sz="3600" b="1" i="1" dirty="0" smtClean="0">
                <a:solidFill>
                  <a:srgbClr val="F8FFFF"/>
                </a:solidFill>
                <a:latin typeface="Helvetica" charset="0"/>
                <a:ea typeface="Helvetica" charset="0"/>
                <a:cs typeface="Helvetica" charset="0"/>
              </a:rPr>
              <a:t>1.</a:t>
            </a:r>
            <a:r>
              <a:rPr lang="zh-CN" altLang="en-US" sz="3600" b="1" i="1" dirty="0" smtClean="0">
                <a:solidFill>
                  <a:srgbClr val="F8FFFF"/>
                </a:solidFill>
                <a:latin typeface="Helvetica" charset="0"/>
                <a:ea typeface="Helvetica" charset="0"/>
                <a:cs typeface="Helvetica" charset="0"/>
              </a:rPr>
              <a:t> </a:t>
            </a:r>
            <a:r>
              <a:rPr lang="en-US" altLang="zh-CN" sz="3600" b="1" i="1" dirty="0" smtClean="0">
                <a:solidFill>
                  <a:srgbClr val="F8FFFF"/>
                </a:solidFill>
                <a:latin typeface="Helvetica" charset="0"/>
                <a:ea typeface="Helvetica" charset="0"/>
                <a:cs typeface="Helvetica" charset="0"/>
              </a:rPr>
              <a:t>TF-IDF </a:t>
            </a:r>
            <a:r>
              <a:rPr lang="en-US" altLang="zh-CN" sz="3600" b="1" i="1" dirty="0">
                <a:solidFill>
                  <a:srgbClr val="F8FFFF"/>
                </a:solidFill>
                <a:latin typeface="Helvetica" charset="0"/>
                <a:ea typeface="Helvetica" charset="0"/>
                <a:cs typeface="Helvetica" charset="0"/>
              </a:rPr>
              <a:t>(term frequency–inverse document frequency)</a:t>
            </a:r>
          </a:p>
          <a:p>
            <a:pPr lvl="1" hangingPunct="1"/>
            <a:r>
              <a:rPr lang="en-US" altLang="zh-CN" sz="3600" b="1" i="1" dirty="0" smtClean="0">
                <a:solidFill>
                  <a:srgbClr val="F8FFFF"/>
                </a:solidFill>
                <a:latin typeface="Helvetica" charset="0"/>
                <a:ea typeface="Helvetica" charset="0"/>
                <a:cs typeface="Helvetica" charset="0"/>
              </a:rPr>
              <a:t>2.</a:t>
            </a:r>
            <a:r>
              <a:rPr lang="zh-CN" altLang="en-US" sz="3600" b="1" i="1" dirty="0" smtClean="0">
                <a:solidFill>
                  <a:srgbClr val="F8FFFF"/>
                </a:solidFill>
                <a:latin typeface="Helvetica" charset="0"/>
                <a:ea typeface="Helvetica" charset="0"/>
                <a:cs typeface="Helvetica" charset="0"/>
              </a:rPr>
              <a:t> </a:t>
            </a:r>
            <a:r>
              <a:rPr lang="en-US" altLang="zh-CN" sz="3600" b="1" i="1" dirty="0" smtClean="0">
                <a:solidFill>
                  <a:srgbClr val="F8FFFF"/>
                </a:solidFill>
                <a:latin typeface="Helvetica" charset="0"/>
                <a:ea typeface="Helvetica" charset="0"/>
                <a:cs typeface="Helvetica" charset="0"/>
              </a:rPr>
              <a:t>Scikit-Learn_TfidVectorizer</a:t>
            </a:r>
            <a:endParaRPr lang="en-US" altLang="zh-CN" sz="3600" b="1" i="1" dirty="0">
              <a:solidFill>
                <a:srgbClr val="F8FFFF"/>
              </a:solidFill>
              <a:latin typeface="Helvetica" charset="0"/>
              <a:ea typeface="Helvetica" charset="0"/>
              <a:cs typeface="Helvetica" charset="0"/>
            </a:endParaRPr>
          </a:p>
          <a:p>
            <a:pPr lvl="1" hangingPunct="1"/>
            <a:r>
              <a:rPr lang="en-US" altLang="zh-CN" sz="3600" b="1" i="1" dirty="0" smtClean="0">
                <a:solidFill>
                  <a:srgbClr val="F8FFFF"/>
                </a:solidFill>
                <a:latin typeface="Helvetica" charset="0"/>
                <a:ea typeface="Helvetica" charset="0"/>
                <a:cs typeface="Helvetica" charset="0"/>
              </a:rPr>
              <a:t>3.</a:t>
            </a:r>
            <a:r>
              <a:rPr lang="zh-CN" altLang="en-US" sz="3600" b="1" i="1" dirty="0" smtClean="0">
                <a:solidFill>
                  <a:srgbClr val="F8FFFF"/>
                </a:solidFill>
                <a:latin typeface="Helvetica" charset="0"/>
                <a:ea typeface="Helvetica" charset="0"/>
                <a:cs typeface="Helvetica" charset="0"/>
              </a:rPr>
              <a:t> </a:t>
            </a:r>
            <a:r>
              <a:rPr lang="en-US" altLang="zh-CN" sz="3600" b="1" i="1" dirty="0" smtClean="0">
                <a:solidFill>
                  <a:srgbClr val="F8FFFF"/>
                </a:solidFill>
                <a:latin typeface="Helvetica" charset="0"/>
                <a:ea typeface="Helvetica" charset="0"/>
                <a:cs typeface="Helvetica" charset="0"/>
              </a:rPr>
              <a:t>Key </a:t>
            </a:r>
            <a:r>
              <a:rPr lang="en-US" altLang="zh-CN" sz="3600" b="1" i="1" dirty="0">
                <a:solidFill>
                  <a:srgbClr val="F8FFFF"/>
                </a:solidFill>
                <a:latin typeface="Helvetica" charset="0"/>
                <a:ea typeface="Helvetica" charset="0"/>
                <a:cs typeface="Helvetica" charset="0"/>
              </a:rPr>
              <a:t>parameters in TfidVectorizer</a:t>
            </a:r>
          </a:p>
          <a:p>
            <a:pPr lvl="1" hangingPunct="1"/>
            <a:endParaRPr lang="en-US" altLang="zh-CN" sz="3200" b="1" dirty="0">
              <a:solidFill>
                <a:srgbClr val="D4AF37"/>
              </a:solidFill>
              <a:latin typeface="Helvetica" charset="0"/>
              <a:ea typeface="Helvetica" charset="0"/>
              <a:cs typeface="Helvetica" charset="0"/>
            </a:endParaRPr>
          </a:p>
        </p:txBody>
      </p:sp>
      <p:sp>
        <p:nvSpPr>
          <p:cNvPr id="2" name="Double Bracket 1"/>
          <p:cNvSpPr/>
          <p:nvPr/>
        </p:nvSpPr>
        <p:spPr>
          <a:xfrm>
            <a:off x="3619500" y="7395210"/>
            <a:ext cx="16954500" cy="3685482"/>
          </a:xfrm>
          <a:prstGeom prst="bracketPair">
            <a:avLst>
              <a:gd name="adj" fmla="val 6962"/>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Helvetica" charset="0"/>
              <a:ea typeface="Helvetica" charset="0"/>
              <a:cs typeface="Helvetica" charset="0"/>
            </a:endParaRPr>
          </a:p>
        </p:txBody>
      </p:sp>
      <p:grpSp>
        <p:nvGrpSpPr>
          <p:cNvPr id="3" name="Group 2"/>
          <p:cNvGrpSpPr/>
          <p:nvPr/>
        </p:nvGrpSpPr>
        <p:grpSpPr>
          <a:xfrm>
            <a:off x="5038100" y="7495495"/>
            <a:ext cx="14976967" cy="1598497"/>
            <a:chOff x="5410200" y="9035794"/>
            <a:chExt cx="13925550" cy="1342646"/>
          </a:xfrm>
        </p:grpSpPr>
        <p:sp>
          <p:nvSpPr>
            <p:cNvPr id="7" name="Text Placeholder 8"/>
            <p:cNvSpPr txBox="1">
              <a:spLocks/>
            </p:cNvSpPr>
            <p:nvPr/>
          </p:nvSpPr>
          <p:spPr>
            <a:xfrm>
              <a:off x="9759696" y="9035795"/>
              <a:ext cx="3291840" cy="96012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dirty="0" smtClean="0">
                  <a:solidFill>
                    <a:srgbClr val="D4AF37"/>
                  </a:solidFill>
                  <a:latin typeface="Helvetica" charset="0"/>
                  <a:ea typeface="Helvetica" charset="0"/>
                  <a:cs typeface="Helvetica" charset="0"/>
                </a:rPr>
                <a:t>max_df</a:t>
              </a:r>
            </a:p>
            <a:p>
              <a:pPr hangingPunct="1"/>
              <a:endParaRPr lang="en-US" dirty="0">
                <a:solidFill>
                  <a:srgbClr val="D4AF37"/>
                </a:solidFill>
                <a:latin typeface="Helvetica" charset="0"/>
                <a:ea typeface="Helvetica" charset="0"/>
                <a:cs typeface="Helvetica" charset="0"/>
              </a:endParaRPr>
            </a:p>
          </p:txBody>
        </p:sp>
        <p:sp>
          <p:nvSpPr>
            <p:cNvPr id="10" name="Text Placeholder 8"/>
            <p:cNvSpPr txBox="1">
              <a:spLocks/>
            </p:cNvSpPr>
            <p:nvPr/>
          </p:nvSpPr>
          <p:spPr>
            <a:xfrm>
              <a:off x="5410200" y="9035795"/>
              <a:ext cx="3291840" cy="96012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dirty="0">
                  <a:solidFill>
                    <a:srgbClr val="D4AF37"/>
                  </a:solidFill>
                  <a:latin typeface="Helvetica" charset="0"/>
                  <a:ea typeface="Helvetica" charset="0"/>
                  <a:cs typeface="Helvetica" charset="0"/>
                </a:rPr>
                <a:t>m</a:t>
              </a:r>
              <a:r>
                <a:rPr lang="en-US" altLang="zh-CN" dirty="0" smtClean="0">
                  <a:solidFill>
                    <a:srgbClr val="D4AF37"/>
                  </a:solidFill>
                  <a:latin typeface="Helvetica" charset="0"/>
                  <a:ea typeface="Helvetica" charset="0"/>
                  <a:cs typeface="Helvetica" charset="0"/>
                </a:rPr>
                <a:t>in_df</a:t>
              </a:r>
            </a:p>
            <a:p>
              <a:pPr hangingPunct="1"/>
              <a:endParaRPr lang="en-US" dirty="0">
                <a:solidFill>
                  <a:srgbClr val="D4AF37"/>
                </a:solidFill>
                <a:latin typeface="Helvetica" charset="0"/>
                <a:ea typeface="Helvetica" charset="0"/>
                <a:cs typeface="Helvetica" charset="0"/>
              </a:endParaRPr>
            </a:p>
          </p:txBody>
        </p:sp>
        <p:sp>
          <p:nvSpPr>
            <p:cNvPr id="11" name="Text Placeholder 8"/>
            <p:cNvSpPr txBox="1">
              <a:spLocks/>
            </p:cNvSpPr>
            <p:nvPr/>
          </p:nvSpPr>
          <p:spPr>
            <a:xfrm>
              <a:off x="14218920" y="9035794"/>
              <a:ext cx="5116830" cy="134264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dirty="0" smtClean="0">
                  <a:solidFill>
                    <a:srgbClr val="D4AF37"/>
                  </a:solidFill>
                  <a:latin typeface="Helvetica" charset="0"/>
                  <a:ea typeface="Helvetica" charset="0"/>
                  <a:cs typeface="Helvetica" charset="0"/>
                </a:rPr>
                <a:t>Ngram_range</a:t>
              </a:r>
            </a:p>
            <a:p>
              <a:pPr hangingPunct="1"/>
              <a:endParaRPr lang="en-US" dirty="0">
                <a:solidFill>
                  <a:srgbClr val="D4AF37"/>
                </a:solidFill>
                <a:latin typeface="Helvetica" charset="0"/>
                <a:ea typeface="Helvetica" charset="0"/>
                <a:cs typeface="Helvetica" charset="0"/>
              </a:endParaRPr>
            </a:p>
          </p:txBody>
        </p:sp>
      </p:grpSp>
      <p:sp>
        <p:nvSpPr>
          <p:cNvPr id="14" name="Shape 73"/>
          <p:cNvSpPr txBox="1">
            <a:spLocks/>
          </p:cNvSpPr>
          <p:nvPr/>
        </p:nvSpPr>
        <p:spPr>
          <a:xfrm>
            <a:off x="14511901" y="8616264"/>
            <a:ext cx="4598039" cy="246442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en-US" altLang="zh-CN" sz="2400" i="1" smtClean="0">
                <a:solidFill>
                  <a:srgbClr val="F8FFFF"/>
                </a:solidFill>
                <a:latin typeface="Helvetica" charset="0"/>
                <a:ea typeface="Helvetica" charset="0"/>
                <a:cs typeface="Helvetica" charset="0"/>
              </a:rPr>
              <a:t>Limit </a:t>
            </a:r>
            <a:r>
              <a:rPr lang="en-US" altLang="zh-CN" sz="2400" i="1" dirty="0">
                <a:solidFill>
                  <a:srgbClr val="F8FFFF"/>
                </a:solidFill>
                <a:latin typeface="Helvetica" charset="0"/>
                <a:ea typeface="Helvetica" charset="0"/>
                <a:cs typeface="Helvetica" charset="0"/>
              </a:rPr>
              <a:t>the boundary of the range of n-values for different n-grams to be extracted.</a:t>
            </a:r>
            <a:endParaRPr lang="en-US" altLang="zh-CN" sz="2400" i="1" dirty="0" smtClean="0">
              <a:solidFill>
                <a:srgbClr val="F8FFFF"/>
              </a:solidFill>
              <a:latin typeface="Helvetica" charset="0"/>
              <a:ea typeface="Helvetica" charset="0"/>
              <a:cs typeface="Helvetica" charset="0"/>
            </a:endParaRPr>
          </a:p>
        </p:txBody>
      </p:sp>
      <p:sp>
        <p:nvSpPr>
          <p:cNvPr id="15" name="Oval 14"/>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6" name="TextBox 15"/>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cxnSp>
        <p:nvCxnSpPr>
          <p:cNvPr id="17" name="Straight Connector 16"/>
          <p:cNvCxnSpPr>
            <a:stCxn id="10" idx="3"/>
          </p:cNvCxnSpPr>
          <p:nvPr/>
        </p:nvCxnSpPr>
        <p:spPr>
          <a:xfrm>
            <a:off x="8578483" y="8067036"/>
            <a:ext cx="0" cy="2248539"/>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flipH="1">
            <a:off x="13609518" y="8067036"/>
            <a:ext cx="7888" cy="2248539"/>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19" name="Shape 73"/>
          <p:cNvSpPr txBox="1">
            <a:spLocks/>
          </p:cNvSpPr>
          <p:nvPr/>
        </p:nvSpPr>
        <p:spPr>
          <a:xfrm>
            <a:off x="9715994" y="8627420"/>
            <a:ext cx="2988397" cy="246442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en-US" altLang="zh-CN" sz="2400" i="1" dirty="0" smtClean="0">
                <a:solidFill>
                  <a:srgbClr val="F8FFFF"/>
                </a:solidFill>
                <a:latin typeface="Helvetica" charset="0"/>
                <a:ea typeface="Helvetica" charset="0"/>
                <a:cs typeface="Helvetica" charset="0"/>
              </a:rPr>
              <a:t>Used </a:t>
            </a:r>
            <a:r>
              <a:rPr lang="en-US" altLang="zh-CN" sz="2400" i="1" dirty="0">
                <a:solidFill>
                  <a:srgbClr val="F8FFFF"/>
                </a:solidFill>
                <a:latin typeface="Helvetica" charset="0"/>
                <a:ea typeface="Helvetica" charset="0"/>
                <a:cs typeface="Helvetica" charset="0"/>
              </a:rPr>
              <a:t>for removing terms that appear too frequently</a:t>
            </a:r>
            <a:endParaRPr lang="en-US" altLang="zh-CN" sz="2400" i="1" dirty="0" smtClean="0">
              <a:solidFill>
                <a:srgbClr val="F8FFFF"/>
              </a:solidFill>
              <a:latin typeface="Helvetica" charset="0"/>
              <a:ea typeface="Helvetica" charset="0"/>
              <a:cs typeface="Helvetica" charset="0"/>
            </a:endParaRPr>
          </a:p>
        </p:txBody>
      </p:sp>
      <p:sp>
        <p:nvSpPr>
          <p:cNvPr id="20" name="Shape 73"/>
          <p:cNvSpPr txBox="1">
            <a:spLocks/>
          </p:cNvSpPr>
          <p:nvPr/>
        </p:nvSpPr>
        <p:spPr>
          <a:xfrm>
            <a:off x="5056829" y="8605110"/>
            <a:ext cx="2988397" cy="246442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marL="0" indent="0" hangingPunct="1">
              <a:buNone/>
            </a:pPr>
            <a:r>
              <a:rPr lang="en-US" altLang="zh-CN" sz="2400" i="1" dirty="0" smtClean="0">
                <a:solidFill>
                  <a:srgbClr val="F8FFFF"/>
                </a:solidFill>
                <a:latin typeface="Helvetica" charset="0"/>
                <a:ea typeface="Helvetica" charset="0"/>
                <a:cs typeface="Helvetica" charset="0"/>
              </a:rPr>
              <a:t>Used </a:t>
            </a:r>
            <a:r>
              <a:rPr lang="en-US" altLang="zh-CN" sz="2400" i="1" dirty="0">
                <a:solidFill>
                  <a:srgbClr val="F8FFFF"/>
                </a:solidFill>
                <a:latin typeface="Helvetica" charset="0"/>
                <a:ea typeface="Helvetica" charset="0"/>
                <a:cs typeface="Helvetica" charset="0"/>
              </a:rPr>
              <a:t>for removing terms that appear too infrequently</a:t>
            </a:r>
            <a:endParaRPr lang="en-US" altLang="zh-CN" sz="2400" i="1" dirty="0" smtClean="0">
              <a:solidFill>
                <a:srgbClr val="F8FFFF"/>
              </a:solidFill>
              <a:latin typeface="Helvetica" charset="0"/>
              <a:ea typeface="Helvetica" charset="0"/>
              <a:cs typeface="Helvetica" charset="0"/>
            </a:endParaRPr>
          </a:p>
        </p:txBody>
      </p:sp>
      <p:pic>
        <p:nvPicPr>
          <p:cNvPr id="8" name="Picture 7"/>
          <p:cNvPicPr>
            <a:picLocks noChangeAspect="1"/>
          </p:cNvPicPr>
          <p:nvPr/>
        </p:nvPicPr>
        <p:blipFill>
          <a:blip r:embed="rId3"/>
          <a:stretch>
            <a:fillRect/>
          </a:stretch>
        </p:blipFill>
        <p:spPr>
          <a:xfrm>
            <a:off x="4260483" y="10609247"/>
            <a:ext cx="4318000" cy="965200"/>
          </a:xfrm>
          <a:prstGeom prst="rect">
            <a:avLst/>
          </a:prstGeom>
        </p:spPr>
      </p:pic>
      <p:pic>
        <p:nvPicPr>
          <p:cNvPr id="21" name="Picture 20"/>
          <p:cNvPicPr>
            <a:picLocks noChangeAspect="1"/>
          </p:cNvPicPr>
          <p:nvPr/>
        </p:nvPicPr>
        <p:blipFill>
          <a:blip r:embed="rId4"/>
          <a:stretch>
            <a:fillRect/>
          </a:stretch>
        </p:blipFill>
        <p:spPr>
          <a:xfrm>
            <a:off x="9690806" y="10611067"/>
            <a:ext cx="3695700" cy="977900"/>
          </a:xfrm>
          <a:prstGeom prst="rect">
            <a:avLst/>
          </a:prstGeom>
        </p:spPr>
      </p:pic>
      <p:pic>
        <p:nvPicPr>
          <p:cNvPr id="22" name="Picture 21"/>
          <p:cNvPicPr>
            <a:picLocks noChangeAspect="1"/>
          </p:cNvPicPr>
          <p:nvPr/>
        </p:nvPicPr>
        <p:blipFill>
          <a:blip r:embed="rId5"/>
          <a:stretch>
            <a:fillRect/>
          </a:stretch>
        </p:blipFill>
        <p:spPr>
          <a:xfrm>
            <a:off x="14585934" y="10609247"/>
            <a:ext cx="4922097" cy="977900"/>
          </a:xfrm>
          <a:prstGeom prst="rect">
            <a:avLst/>
          </a:prstGeom>
        </p:spPr>
      </p:pic>
    </p:spTree>
    <p:extLst>
      <p:ext uri="{BB962C8B-B14F-4D97-AF65-F5344CB8AC3E}">
        <p14:creationId xmlns:p14="http://schemas.microsoft.com/office/powerpoint/2010/main" val="202967030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Helvetica" charset="0"/>
                <a:ea typeface="Helvetica" charset="0"/>
                <a:cs typeface="Helvetica" charset="0"/>
              </a:rPr>
              <a:t>What</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did</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we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find</a:t>
            </a:r>
            <a:r>
              <a:rPr lang="zh-CN" altLang="en-US" dirty="0">
                <a:solidFill>
                  <a:srgbClr val="F8FFFF"/>
                </a:solidFill>
                <a:latin typeface="Helvetica" charset="0"/>
                <a:ea typeface="Helvetica" charset="0"/>
                <a:cs typeface="Helvetica" charset="0"/>
              </a:rPr>
              <a:t> </a:t>
            </a:r>
            <a:r>
              <a:rPr lang="en-US" altLang="zh-CN" dirty="0" smtClean="0">
                <a:solidFill>
                  <a:srgbClr val="F8FFFF"/>
                </a:solidFill>
                <a:latin typeface="Helvetica" charset="0"/>
                <a:ea typeface="Helvetica" charset="0"/>
                <a:cs typeface="Helvetica" charset="0"/>
              </a:rPr>
              <a:t>in</a:t>
            </a:r>
            <a:r>
              <a:rPr lang="zh-CN" altLang="en-US" dirty="0" smtClean="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the</a:t>
            </a:r>
            <a:r>
              <a:rPr lang="zh-CN" altLang="en-US" dirty="0">
                <a:solidFill>
                  <a:srgbClr val="F8FFFF"/>
                </a:solidFill>
                <a:latin typeface="Helvetica" charset="0"/>
                <a:ea typeface="Helvetica" charset="0"/>
                <a:cs typeface="Helvetica" charset="0"/>
              </a:rPr>
              <a:t> </a:t>
            </a:r>
            <a:r>
              <a:rPr lang="en-US" altLang="zh-CN" dirty="0">
                <a:solidFill>
                  <a:srgbClr val="F8FFFF"/>
                </a:solidFill>
                <a:latin typeface="Helvetica" charset="0"/>
                <a:ea typeface="Helvetica" charset="0"/>
                <a:cs typeface="Helvetica" charset="0"/>
              </a:rPr>
              <a:t>data</a:t>
            </a:r>
          </a:p>
        </p:txBody>
      </p:sp>
      <p:sp>
        <p:nvSpPr>
          <p:cNvPr id="5" name="Shape 73"/>
          <p:cNvSpPr txBox="1">
            <a:spLocks/>
          </p:cNvSpPr>
          <p:nvPr/>
        </p:nvSpPr>
        <p:spPr>
          <a:xfrm>
            <a:off x="3585032" y="2414691"/>
            <a:ext cx="17392964" cy="183537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dirty="0" smtClean="0">
                <a:solidFill>
                  <a:srgbClr val="D4AF37"/>
                </a:solidFill>
                <a:latin typeface="Helvetica" charset="0"/>
                <a:ea typeface="Helvetica" charset="0"/>
                <a:cs typeface="Helvetica" charset="0"/>
              </a:rPr>
              <a:t>Introducing</a:t>
            </a:r>
            <a:r>
              <a:rPr lang="zh-CN" altLang="en-US" dirty="0" smtClean="0">
                <a:solidFill>
                  <a:srgbClr val="D4AF37"/>
                </a:solidFill>
                <a:latin typeface="Helvetica" charset="0"/>
                <a:ea typeface="Helvetica" charset="0"/>
                <a:cs typeface="Helvetica" charset="0"/>
              </a:rPr>
              <a:t> </a:t>
            </a:r>
            <a:r>
              <a:rPr lang="en-US" altLang="zh-CN" b="1" dirty="0" smtClean="0">
                <a:solidFill>
                  <a:srgbClr val="D4AF37"/>
                </a:solidFill>
                <a:latin typeface="Helvetica" charset="0"/>
                <a:ea typeface="Helvetica" charset="0"/>
                <a:cs typeface="Helvetica" charset="0"/>
              </a:rPr>
              <a:t>TfidVectorizer</a:t>
            </a:r>
            <a:r>
              <a:rPr lang="zh-CN" altLang="en-US" b="1" dirty="0" smtClean="0">
                <a:solidFill>
                  <a:srgbClr val="D4AF37"/>
                </a:solidFill>
                <a:latin typeface="Helvetica" charset="0"/>
                <a:ea typeface="Helvetica" charset="0"/>
                <a:cs typeface="Helvetica" charset="0"/>
              </a:rPr>
              <a:t> </a:t>
            </a:r>
            <a:r>
              <a:rPr lang="en-US" altLang="zh-CN" b="1" dirty="0" smtClean="0">
                <a:solidFill>
                  <a:srgbClr val="D4AF37"/>
                </a:solidFill>
                <a:latin typeface="Helvetica" charset="0"/>
                <a:ea typeface="Helvetica" charset="0"/>
                <a:cs typeface="Helvetica" charset="0"/>
              </a:rPr>
              <a:t>(2)</a:t>
            </a:r>
            <a:endParaRPr lang="en-US" altLang="zh-CN" b="1" dirty="0">
              <a:solidFill>
                <a:srgbClr val="D4AF37"/>
              </a:solidFill>
              <a:latin typeface="Helvetica" charset="0"/>
              <a:ea typeface="Helvetica" charset="0"/>
              <a:cs typeface="Helvetica" charset="0"/>
            </a:endParaRPr>
          </a:p>
        </p:txBody>
      </p:sp>
      <p:sp>
        <p:nvSpPr>
          <p:cNvPr id="9" name="Rounded Rectangle 8"/>
          <p:cNvSpPr/>
          <p:nvPr/>
        </p:nvSpPr>
        <p:spPr>
          <a:xfrm>
            <a:off x="4936581" y="4303530"/>
            <a:ext cx="6250016" cy="5837928"/>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936" y="6206268"/>
            <a:ext cx="5775305" cy="3772492"/>
          </a:xfrm>
          <a:prstGeom prst="rect">
            <a:avLst/>
          </a:prstGeom>
        </p:spPr>
      </p:pic>
      <p:sp>
        <p:nvSpPr>
          <p:cNvPr id="7" name="Rectangle 6"/>
          <p:cNvSpPr/>
          <p:nvPr/>
        </p:nvSpPr>
        <p:spPr>
          <a:xfrm>
            <a:off x="5370475" y="4556862"/>
            <a:ext cx="6298643" cy="1384995"/>
          </a:xfrm>
          <a:prstGeom prst="rect">
            <a:avLst/>
          </a:prstGeom>
        </p:spPr>
        <p:txBody>
          <a:bodyPr wrap="square">
            <a:spAutoFit/>
          </a:bodyPr>
          <a:lstStyle/>
          <a:p>
            <a:r>
              <a:rPr lang="en-US" b="1" dirty="0">
                <a:solidFill>
                  <a:srgbClr val="F8FFFF"/>
                </a:solidFill>
                <a:latin typeface="Helvetica" charset="0"/>
                <a:ea typeface="Helvetica" charset="0"/>
                <a:cs typeface="Helvetica" charset="0"/>
              </a:rPr>
              <a:t>change the </a:t>
            </a:r>
            <a:r>
              <a:rPr lang="en-US" b="1" dirty="0" smtClean="0">
                <a:solidFill>
                  <a:srgbClr val="0E253D"/>
                </a:solidFill>
                <a:latin typeface="Helvetica" charset="0"/>
                <a:ea typeface="Helvetica" charset="0"/>
                <a:cs typeface="Helvetica" charset="0"/>
              </a:rPr>
              <a:t>max_df</a:t>
            </a:r>
            <a:r>
              <a:rPr lang="zh-CN" altLang="en-US" b="1" dirty="0">
                <a:solidFill>
                  <a:srgbClr val="D4AF37"/>
                </a:solidFill>
                <a:latin typeface="Helvetica" charset="0"/>
                <a:ea typeface="Helvetica" charset="0"/>
                <a:cs typeface="Helvetica" charset="0"/>
              </a:rPr>
              <a:t> </a:t>
            </a:r>
            <a:r>
              <a:rPr lang="en-US" b="1" dirty="0" smtClean="0">
                <a:solidFill>
                  <a:srgbClr val="F8FFFF"/>
                </a:solidFill>
                <a:latin typeface="Helvetica" charset="0"/>
                <a:ea typeface="Helvetica" charset="0"/>
                <a:cs typeface="Helvetica" charset="0"/>
              </a:rPr>
              <a:t>we </a:t>
            </a:r>
            <a:r>
              <a:rPr lang="en-US" b="1" dirty="0">
                <a:solidFill>
                  <a:srgbClr val="F8FFFF"/>
                </a:solidFill>
                <a:latin typeface="Helvetica" charset="0"/>
                <a:ea typeface="Helvetica" charset="0"/>
                <a:cs typeface="Helvetica" charset="0"/>
              </a:rPr>
              <a:t>will get different </a:t>
            </a:r>
            <a:r>
              <a:rPr lang="en-US" b="1" dirty="0" smtClean="0">
                <a:solidFill>
                  <a:srgbClr val="F8FFFF"/>
                </a:solidFill>
                <a:latin typeface="Helvetica" charset="0"/>
                <a:ea typeface="Helvetica" charset="0"/>
                <a:cs typeface="Helvetica" charset="0"/>
              </a:rPr>
              <a:t>counting </a:t>
            </a:r>
            <a:r>
              <a:rPr lang="en-US" b="1" dirty="0">
                <a:solidFill>
                  <a:srgbClr val="F8FFFF"/>
                </a:solidFill>
                <a:latin typeface="Helvetica" charset="0"/>
                <a:ea typeface="Helvetica" charset="0"/>
                <a:cs typeface="Helvetica" charset="0"/>
              </a:rPr>
              <a:t>of the target words: </a:t>
            </a:r>
          </a:p>
        </p:txBody>
      </p:sp>
      <p:sp>
        <p:nvSpPr>
          <p:cNvPr id="10" name="Rounded Rectangle 9"/>
          <p:cNvSpPr/>
          <p:nvPr/>
        </p:nvSpPr>
        <p:spPr>
          <a:xfrm>
            <a:off x="13884401" y="4303530"/>
            <a:ext cx="6167126" cy="5837928"/>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Helvetica" charset="0"/>
              <a:ea typeface="Helvetica" charset="0"/>
              <a:cs typeface="Helvetica" charset="0"/>
              <a:sym typeface="DIN Condensed"/>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4416" y="6206268"/>
            <a:ext cx="5807095" cy="3772492"/>
          </a:xfrm>
          <a:prstGeom prst="rect">
            <a:avLst/>
          </a:prstGeom>
        </p:spPr>
      </p:pic>
      <p:sp>
        <p:nvSpPr>
          <p:cNvPr id="15" name="Rectangle 14"/>
          <p:cNvSpPr/>
          <p:nvPr/>
        </p:nvSpPr>
        <p:spPr>
          <a:xfrm>
            <a:off x="14324150" y="4556861"/>
            <a:ext cx="5727377" cy="1384995"/>
          </a:xfrm>
          <a:prstGeom prst="rect">
            <a:avLst/>
          </a:prstGeom>
        </p:spPr>
        <p:txBody>
          <a:bodyPr wrap="square">
            <a:spAutoFit/>
          </a:bodyPr>
          <a:lstStyle/>
          <a:p>
            <a:r>
              <a:rPr lang="en-US" b="1" dirty="0">
                <a:solidFill>
                  <a:srgbClr val="F8FFFF"/>
                </a:solidFill>
                <a:latin typeface="Helvetica" charset="0"/>
                <a:ea typeface="Helvetica" charset="0"/>
                <a:cs typeface="Helvetica" charset="0"/>
              </a:rPr>
              <a:t>change the </a:t>
            </a:r>
            <a:r>
              <a:rPr lang="en-US" b="1" dirty="0">
                <a:solidFill>
                  <a:srgbClr val="0E253D"/>
                </a:solidFill>
                <a:latin typeface="Helvetica" charset="0"/>
                <a:ea typeface="Helvetica" charset="0"/>
                <a:cs typeface="Helvetica" charset="0"/>
              </a:rPr>
              <a:t>min_df </a:t>
            </a:r>
            <a:r>
              <a:rPr lang="en-US" b="1" dirty="0">
                <a:solidFill>
                  <a:srgbClr val="F8FFFF"/>
                </a:solidFill>
                <a:latin typeface="Helvetica" charset="0"/>
                <a:ea typeface="Helvetica" charset="0"/>
                <a:cs typeface="Helvetica" charset="0"/>
              </a:rPr>
              <a:t>we will get different </a:t>
            </a:r>
            <a:r>
              <a:rPr lang="en-US" b="1" dirty="0" err="1">
                <a:solidFill>
                  <a:srgbClr val="F8FFFF"/>
                </a:solidFill>
                <a:latin typeface="Helvetica" charset="0"/>
                <a:ea typeface="Helvetica" charset="0"/>
                <a:cs typeface="Helvetica" charset="0"/>
              </a:rPr>
              <a:t>countings</a:t>
            </a:r>
            <a:r>
              <a:rPr lang="en-US" b="1" dirty="0">
                <a:solidFill>
                  <a:srgbClr val="F8FFFF"/>
                </a:solidFill>
                <a:latin typeface="Helvetica" charset="0"/>
                <a:ea typeface="Helvetica" charset="0"/>
                <a:cs typeface="Helvetica" charset="0"/>
              </a:rPr>
              <a:t> of the target words:</a:t>
            </a:r>
          </a:p>
        </p:txBody>
      </p:sp>
      <p:sp>
        <p:nvSpPr>
          <p:cNvPr id="16" name="Oval 15"/>
          <p:cNvSpPr/>
          <p:nvPr/>
        </p:nvSpPr>
        <p:spPr>
          <a:xfrm>
            <a:off x="1365193" y="551907"/>
            <a:ext cx="980209" cy="980208"/>
          </a:xfrm>
          <a:prstGeom prst="ellipse">
            <a:avLst/>
          </a:prstGeom>
          <a:solidFill>
            <a:srgbClr val="F8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7" name="TextBox 16"/>
          <p:cNvSpPr txBox="1"/>
          <p:nvPr/>
        </p:nvSpPr>
        <p:spPr>
          <a:xfrm>
            <a:off x="1365193" y="-20312"/>
            <a:ext cx="980209" cy="1644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3300"/>
              </a:spcBef>
              <a:spcAft>
                <a:spcPts val="0"/>
              </a:spcAft>
              <a:buClrTx/>
              <a:buSzTx/>
              <a:buFontTx/>
              <a:buNone/>
              <a:tabLst/>
            </a:pPr>
            <a:r>
              <a:rPr lang="en-US" altLang="zh-CN" sz="7000" b="1" dirty="0">
                <a:solidFill>
                  <a:srgbClr val="D4AF37"/>
                </a:solidFill>
                <a:latin typeface="Helvetica" charset="0"/>
                <a:ea typeface="Helvetica" charset="0"/>
                <a:cs typeface="Helvetica" charset="0"/>
              </a:rPr>
              <a:t>3</a:t>
            </a:r>
            <a:endParaRPr lang="en-US" sz="7000" b="1" dirty="0">
              <a:solidFill>
                <a:srgbClr val="D4AF37"/>
              </a:solidFill>
              <a:latin typeface="Helvetica" charset="0"/>
              <a:ea typeface="Helvetica" charset="0"/>
              <a:cs typeface="Helvetica" charset="0"/>
            </a:endParaRPr>
          </a:p>
        </p:txBody>
      </p:sp>
      <p:sp>
        <p:nvSpPr>
          <p:cNvPr id="8" name="TextBox 7"/>
          <p:cNvSpPr txBox="1"/>
          <p:nvPr/>
        </p:nvSpPr>
        <p:spPr>
          <a:xfrm>
            <a:off x="4498154" y="3046230"/>
            <a:ext cx="1180710" cy="2337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1500" b="1" i="0" u="none" strike="noStrike" cap="none" spc="0" normalizeH="0" baseline="0" smtClean="0">
                <a:ln>
                  <a:noFill/>
                </a:ln>
                <a:solidFill>
                  <a:srgbClr val="CADBED"/>
                </a:solidFill>
                <a:effectLst/>
                <a:uFillTx/>
                <a:latin typeface="Helvetica" charset="0"/>
                <a:ea typeface="Helvetica" charset="0"/>
                <a:cs typeface="Helvetica" charset="0"/>
                <a:sym typeface="Avenir Next Medium"/>
              </a:rPr>
              <a:t>If</a:t>
            </a:r>
            <a:endParaRPr kumimoji="0" lang="en-US" sz="11500" b="1" i="0" u="none" strike="noStrike" cap="none" spc="0" normalizeH="0" baseline="0">
              <a:ln>
                <a:noFill/>
              </a:ln>
              <a:solidFill>
                <a:srgbClr val="CADBED"/>
              </a:solidFill>
              <a:effectLst/>
              <a:uFillTx/>
              <a:latin typeface="Helvetica" charset="0"/>
              <a:ea typeface="Helvetica" charset="0"/>
              <a:cs typeface="Helvetica" charset="0"/>
              <a:sym typeface="Avenir Next Medium"/>
            </a:endParaRPr>
          </a:p>
        </p:txBody>
      </p:sp>
      <p:sp>
        <p:nvSpPr>
          <p:cNvPr id="18" name="TextBox 17"/>
          <p:cNvSpPr txBox="1"/>
          <p:nvPr/>
        </p:nvSpPr>
        <p:spPr>
          <a:xfrm>
            <a:off x="13474061" y="3046229"/>
            <a:ext cx="1180710" cy="2337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1500" b="1" i="0" u="none" strike="noStrike" cap="none" spc="0" normalizeH="0" baseline="0" smtClean="0">
                <a:ln>
                  <a:noFill/>
                </a:ln>
                <a:solidFill>
                  <a:srgbClr val="CADBED"/>
                </a:solidFill>
                <a:effectLst/>
                <a:uFillTx/>
                <a:latin typeface="Helvetica" charset="0"/>
                <a:ea typeface="Helvetica" charset="0"/>
                <a:cs typeface="Helvetica" charset="0"/>
                <a:sym typeface="Avenir Next Medium"/>
              </a:rPr>
              <a:t>If</a:t>
            </a:r>
            <a:endParaRPr kumimoji="0" lang="en-US" sz="11500" b="1" i="0" u="none" strike="noStrike" cap="none" spc="0" normalizeH="0" baseline="0">
              <a:ln>
                <a:noFill/>
              </a:ln>
              <a:solidFill>
                <a:srgbClr val="CADBED"/>
              </a:solidFill>
              <a:effectLst/>
              <a:uFillTx/>
              <a:latin typeface="Helvetica" charset="0"/>
              <a:ea typeface="Helvetica" charset="0"/>
              <a:cs typeface="Helvetica" charset="0"/>
              <a:sym typeface="Avenir Next Medium"/>
            </a:endParaRPr>
          </a:p>
        </p:txBody>
      </p:sp>
      <p:pic>
        <p:nvPicPr>
          <p:cNvPr id="22" name="Picture 21"/>
          <p:cNvPicPr>
            <a:picLocks noChangeAspect="1"/>
          </p:cNvPicPr>
          <p:nvPr/>
        </p:nvPicPr>
        <p:blipFill>
          <a:blip r:embed="rId5"/>
          <a:stretch>
            <a:fillRect/>
          </a:stretch>
        </p:blipFill>
        <p:spPr>
          <a:xfrm>
            <a:off x="4936581" y="11309729"/>
            <a:ext cx="8906950" cy="1863058"/>
          </a:xfrm>
          <a:prstGeom prst="rect">
            <a:avLst/>
          </a:prstGeom>
        </p:spPr>
      </p:pic>
      <p:sp>
        <p:nvSpPr>
          <p:cNvPr id="24" name="TextBox 23"/>
          <p:cNvSpPr txBox="1"/>
          <p:nvPr/>
        </p:nvSpPr>
        <p:spPr>
          <a:xfrm>
            <a:off x="4515894" y="9795730"/>
            <a:ext cx="1180710" cy="23371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11500" b="1" i="0" u="none" strike="noStrike" cap="none" spc="0" normalizeH="0" baseline="0" smtClean="0">
                <a:ln>
                  <a:noFill/>
                </a:ln>
                <a:solidFill>
                  <a:srgbClr val="CADBED"/>
                </a:solidFill>
                <a:effectLst/>
                <a:uFillTx/>
                <a:latin typeface="Helvetica" charset="0"/>
                <a:ea typeface="Helvetica" charset="0"/>
                <a:cs typeface="Helvetica" charset="0"/>
                <a:sym typeface="Avenir Next Medium"/>
              </a:rPr>
              <a:t>If</a:t>
            </a:r>
            <a:endParaRPr kumimoji="0" lang="en-US" sz="11500" b="1" i="0" u="none" strike="noStrike" cap="none" spc="0" normalizeH="0" baseline="0">
              <a:ln>
                <a:noFill/>
              </a:ln>
              <a:solidFill>
                <a:srgbClr val="CADBED"/>
              </a:solidFill>
              <a:effectLst/>
              <a:uFillTx/>
              <a:latin typeface="Helvetica" charset="0"/>
              <a:ea typeface="Helvetica" charset="0"/>
              <a:cs typeface="Helvetica" charset="0"/>
              <a:sym typeface="Avenir Next Medium"/>
            </a:endParaRPr>
          </a:p>
        </p:txBody>
      </p:sp>
    </p:spTree>
    <p:extLst>
      <p:ext uri="{BB962C8B-B14F-4D97-AF65-F5344CB8AC3E}">
        <p14:creationId xmlns:p14="http://schemas.microsoft.com/office/powerpoint/2010/main" val="158169870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80000"/>
          </a:lnSpc>
          <a:spcBef>
            <a:spcPts val="0"/>
          </a:spcBef>
          <a:spcAft>
            <a:spcPts val="0"/>
          </a:spcAft>
          <a:buClrTx/>
          <a:buSzTx/>
          <a:buFontTx/>
          <a:buNone/>
          <a:tabLst/>
          <a:defRPr kumimoji="0" sz="3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80000"/>
          </a:lnSpc>
          <a:spcBef>
            <a:spcPts val="0"/>
          </a:spcBef>
          <a:spcAft>
            <a:spcPts val="0"/>
          </a:spcAft>
          <a:buClrTx/>
          <a:buSzTx/>
          <a:buFontTx/>
          <a:buNone/>
          <a:tabLst/>
          <a:defRPr kumimoji="0" sz="3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1877</TotalTime>
  <Words>1372</Words>
  <Application>Microsoft Macintosh PowerPoint</Application>
  <PresentationFormat>Custom</PresentationFormat>
  <Paragraphs>209</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Avenir Next</vt:lpstr>
      <vt:lpstr>Avenir Next Medium</vt:lpstr>
      <vt:lpstr>DIN Alternate</vt:lpstr>
      <vt:lpstr>DIN Condensed</vt:lpstr>
      <vt:lpstr>Helvetica</vt:lpstr>
      <vt:lpstr>Helvetica Neue</vt:lpstr>
      <vt:lpstr>New_Template7</vt:lpstr>
      <vt:lpstr>PowerPoint Presentation</vt:lpstr>
      <vt:lpstr>content of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Congyang WANG</cp:lastModifiedBy>
  <cp:revision>285</cp:revision>
  <dcterms:modified xsi:type="dcterms:W3CDTF">2016-11-17T22:46:18Z</dcterms:modified>
</cp:coreProperties>
</file>